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mp4v"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310" r:id="rId7"/>
    <p:sldMasterId id="2147484366" r:id="rId8"/>
    <p:sldMasterId id="2147484406" r:id="rId9"/>
  </p:sldMasterIdLst>
  <p:notesMasterIdLst>
    <p:notesMasterId r:id="rId37"/>
  </p:notesMasterIdLst>
  <p:handoutMasterIdLst>
    <p:handoutMasterId r:id="rId38"/>
  </p:handoutMasterIdLst>
  <p:sldIdLst>
    <p:sldId id="1540" r:id="rId10"/>
    <p:sldId id="1690" r:id="rId11"/>
    <p:sldId id="1693" r:id="rId12"/>
    <p:sldId id="1673" r:id="rId13"/>
    <p:sldId id="1636" r:id="rId14"/>
    <p:sldId id="1637" r:id="rId15"/>
    <p:sldId id="1638" r:id="rId16"/>
    <p:sldId id="1639" r:id="rId17"/>
    <p:sldId id="1640" r:id="rId18"/>
    <p:sldId id="1641" r:id="rId19"/>
    <p:sldId id="1642" r:id="rId20"/>
    <p:sldId id="1643" r:id="rId21"/>
    <p:sldId id="1684" r:id="rId22"/>
    <p:sldId id="1685" r:id="rId23"/>
    <p:sldId id="1686" r:id="rId24"/>
    <p:sldId id="1687" r:id="rId25"/>
    <p:sldId id="1688" r:id="rId26"/>
    <p:sldId id="1689" r:id="rId27"/>
    <p:sldId id="1672" r:id="rId28"/>
    <p:sldId id="1675" r:id="rId29"/>
    <p:sldId id="1679" r:id="rId30"/>
    <p:sldId id="1680" r:id="rId31"/>
    <p:sldId id="1681" r:id="rId32"/>
    <p:sldId id="1682" r:id="rId33"/>
    <p:sldId id="1683" r:id="rId34"/>
    <p:sldId id="1691" r:id="rId35"/>
    <p:sldId id="1692"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r Journey to DevOps" id="{D3E95C9D-3DD4-45B7-BFD9-4AE9F68B7B97}">
          <p14:sldIdLst>
            <p14:sldId id="1540"/>
            <p14:sldId id="1690"/>
            <p14:sldId id="1693"/>
          </p14:sldIdLst>
        </p14:section>
        <p14:section name="Introduction" id="{C74559B1-AA18-4C02-A1BD-9B651BA006BE}">
          <p14:sldIdLst>
            <p14:sldId id="1673"/>
            <p14:sldId id="1636"/>
            <p14:sldId id="1637"/>
            <p14:sldId id="1638"/>
            <p14:sldId id="1639"/>
            <p14:sldId id="1640"/>
            <p14:sldId id="1641"/>
            <p14:sldId id="1642"/>
            <p14:sldId id="1643"/>
            <p14:sldId id="1684"/>
            <p14:sldId id="1685"/>
            <p14:sldId id="1686"/>
            <p14:sldId id="1687"/>
            <p14:sldId id="1688"/>
            <p14:sldId id="1689"/>
            <p14:sldId id="1672"/>
          </p14:sldIdLst>
        </p14:section>
        <p14:section name="APPENDIX" id="{5C127295-61CC-402D-89A8-5C1580451C38}">
          <p14:sldIdLst>
            <p14:sldId id="1675"/>
            <p14:sldId id="1679"/>
            <p14:sldId id="1680"/>
            <p14:sldId id="1681"/>
            <p14:sldId id="1682"/>
            <p14:sldId id="1683"/>
          </p14:sldIdLst>
        </p14:section>
        <p14:section name="DevApps" id="{9098E2F0-7E05-4CBA-8D85-5C493EB6B45C}">
          <p14:sldIdLst>
            <p14:sldId id="1691"/>
          </p14:sldIdLst>
        </p14:section>
        <p14:section name="Thanks" id="{B6FD15E0-9744-42EA-AE71-F5AF456633CF}">
          <p14:sldIdLst>
            <p14:sldId id="16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Lacey Butler" initials="LB [2]" lastIdx="1" clrIdx="4"/>
  <p:cmAuthor id="5" name="Lacey Butler" initials="LB [3]" lastIdx="1" clrIdx="5"/>
  <p:cmAuthor id="6" name="Michael Köster" initials="MK" lastIdx="6" clrIdx="6">
    <p:extLst>
      <p:ext uri="{19B8F6BF-5375-455C-9EA6-DF929625EA0E}">
        <p15:presenceInfo xmlns:p15="http://schemas.microsoft.com/office/powerpoint/2012/main" userId="S-1-5-21-1721254763-462695806-1538882281-1180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C227C"/>
    <a:srgbClr val="505050"/>
    <a:srgbClr val="682A7A"/>
    <a:srgbClr val="7549A7"/>
    <a:srgbClr val="000000"/>
    <a:srgbClr val="522980"/>
    <a:srgbClr val="4D247C"/>
    <a:srgbClr val="522A80"/>
    <a:srgbClr val="5129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9" autoAdjust="0"/>
    <p:restoredTop sz="55386" autoAdjust="0"/>
  </p:normalViewPr>
  <p:slideViewPr>
    <p:cSldViewPr>
      <p:cViewPr>
        <p:scale>
          <a:sx n="60" d="100"/>
          <a:sy n="60" d="100"/>
        </p:scale>
        <p:origin x="2218" y="2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6246"/>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5/7/2017 12:27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5/7/2017 12:27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0122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We quickly realized that our DevOps transformation will have broad organizational impact.</a:t>
            </a:r>
          </a:p>
          <a:p>
            <a:pPr marL="171450" indent="-171450">
              <a:buFont typeface="Arial" panose="020B0604020202020204" pitchFamily="34" charset="0"/>
              <a:buChar char="•"/>
            </a:pPr>
            <a:r>
              <a:rPr lang="de-DE" dirty="0"/>
              <a:t>Every DevOps conversation needs to focus on </a:t>
            </a:r>
            <a:r>
              <a:rPr lang="de-DE" b="1" dirty="0"/>
              <a:t>people</a:t>
            </a:r>
            <a:r>
              <a:rPr lang="de-DE" dirty="0"/>
              <a:t>, </a:t>
            </a:r>
            <a:r>
              <a:rPr lang="de-DE" b="1" dirty="0"/>
              <a:t>processes</a:t>
            </a:r>
            <a:r>
              <a:rPr lang="de-DE" dirty="0"/>
              <a:t> and </a:t>
            </a:r>
            <a:r>
              <a:rPr lang="de-DE" b="1" dirty="0"/>
              <a:t>tools </a:t>
            </a:r>
            <a:r>
              <a:rPr lang="de-DE" b="0" dirty="0"/>
              <a:t>equally</a:t>
            </a:r>
            <a:r>
              <a:rPr lang="de-DE" dirty="0"/>
              <a:t>, otherwise the transformation will fail.</a:t>
            </a: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10139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Our DevOps journey began with the definition of seven </a:t>
            </a:r>
            <a:r>
              <a:rPr lang="de-DE" b="1" dirty="0"/>
              <a:t>DevOps habits</a:t>
            </a:r>
            <a:r>
              <a:rPr lang="de-DE" b="0" dirty="0"/>
              <a:t>, habits that we have refined over time</a:t>
            </a:r>
            <a:r>
              <a:rPr lang="de-DE" dirty="0"/>
              <a:t>.</a:t>
            </a:r>
          </a:p>
          <a:p>
            <a:pPr marL="171450" indent="-171450">
              <a:buFont typeface="Arial" panose="020B0604020202020204" pitchFamily="34" charset="0"/>
              <a:buChar char="•"/>
            </a:pPr>
            <a:r>
              <a:rPr lang="de-DE" dirty="0"/>
              <a:t>DevOps habits are broad mindset changes that everybody in our organization has to</a:t>
            </a:r>
            <a:r>
              <a:rPr lang="de-DE" baseline="0" dirty="0"/>
              <a:t> actively embrace and live every day.</a:t>
            </a:r>
          </a:p>
          <a:p>
            <a:pPr marL="171450" indent="-171450">
              <a:buFont typeface="Arial" panose="020B0604020202020204" pitchFamily="34" charset="0"/>
              <a:buChar char="•"/>
            </a:pPr>
            <a:r>
              <a:rPr lang="de-DE" baseline="0" dirty="0"/>
              <a:t>Let‘s look at them individually.</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83073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Our DevOps journey began with the formulation of seven </a:t>
            </a:r>
            <a:r>
              <a:rPr lang="de-DE" b="1" dirty="0"/>
              <a:t>DevOps habits</a:t>
            </a:r>
            <a:r>
              <a:rPr lang="de-DE" b="0" dirty="0"/>
              <a:t>, refined over time</a:t>
            </a:r>
            <a:r>
              <a:rPr lang="de-DE" dirty="0"/>
              <a:t>.</a:t>
            </a:r>
          </a:p>
          <a:p>
            <a:pPr marL="171450" indent="-171450">
              <a:buFont typeface="Arial" panose="020B0604020202020204" pitchFamily="34" charset="0"/>
              <a:buChar char="•"/>
            </a:pPr>
            <a:r>
              <a:rPr lang="de-DE" dirty="0"/>
              <a:t>DevOps habits are broad mindset changes that everybody in our organization has to</a:t>
            </a:r>
            <a:r>
              <a:rPr lang="de-DE" baseline="0" dirty="0"/>
              <a:t> actively embrace and live every day.</a:t>
            </a:r>
          </a:p>
          <a:p>
            <a:pPr marL="171450" indent="-171450">
              <a:buFont typeface="Arial" panose="020B0604020202020204" pitchFamily="34" charset="0"/>
              <a:buChar char="•"/>
            </a:pPr>
            <a:r>
              <a:rPr lang="de-DE" baseline="0" dirty="0"/>
              <a:t>Let‘s look at them individually.</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20925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951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Software development has changed – old prerogatives</a:t>
            </a:r>
            <a:r>
              <a:rPr lang="de-DE" baseline="0" dirty="0"/>
              <a:t> and priorities have shifted and every software delivery organization must address these changes in order to survive.</a:t>
            </a:r>
          </a:p>
          <a:p>
            <a:pPr marL="171450" indent="-171450">
              <a:buFont typeface="Arial" panose="020B0604020202020204" pitchFamily="34" charset="0"/>
              <a:buChar char="•"/>
            </a:pPr>
            <a:r>
              <a:rPr lang="de-DE" baseline="0" dirty="0"/>
              <a:t>The question is not </a:t>
            </a:r>
            <a:r>
              <a:rPr lang="de-DE" b="1" baseline="0" dirty="0"/>
              <a:t>if</a:t>
            </a:r>
            <a:r>
              <a:rPr lang="de-DE" baseline="0" dirty="0"/>
              <a:t> it will hit you – the question is </a:t>
            </a:r>
            <a:r>
              <a:rPr lang="de-DE" b="1" baseline="0" dirty="0"/>
              <a:t>when</a:t>
            </a:r>
            <a:r>
              <a:rPr lang="de-DE" baseline="0" dirty="0"/>
              <a:t>.</a:t>
            </a:r>
          </a:p>
          <a:p>
            <a:pPr marL="171450" indent="-171450">
              <a:buFont typeface="Arial" panose="020B0604020202020204" pitchFamily="34" charset="0"/>
              <a:buChar char="•"/>
            </a:pPr>
            <a:r>
              <a:rPr lang="de-DE" baseline="0" dirty="0"/>
              <a:t>Are you ready for DevOps?</a:t>
            </a: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40362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692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74276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70207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a:xfrm>
            <a:off x="0" y="9430306"/>
            <a:ext cx="5868659" cy="386431"/>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8D2A24B-1008-4B41-9999-1CA179FB1133}" type="datetime1">
              <a:rPr lang="en-US" smtClean="0"/>
              <a:t>5/7/2017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09378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a:xfrm>
            <a:off x="0" y="9430306"/>
            <a:ext cx="5868659" cy="386431"/>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8D2A24B-1008-4B41-9999-1CA179FB1133}" type="datetime1">
              <a:rPr lang="en-US" smtClean="0"/>
              <a:t>5/7/2017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36518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329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20577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Since 1975, Microsoft has done</a:t>
            </a:r>
            <a:r>
              <a:rPr lang="de-DE" baseline="0" dirty="0"/>
              <a:t> development a certain way – the waterfall way.</a:t>
            </a:r>
          </a:p>
          <a:p>
            <a:pPr marL="171450" indent="-171450">
              <a:buFont typeface="Arial" panose="020B0604020202020204" pitchFamily="34" charset="0"/>
              <a:buChar char="•"/>
            </a:pPr>
            <a:r>
              <a:rPr lang="de-DE" baseline="0" dirty="0"/>
              <a:t>But 6 years ago, we saw </a:t>
            </a:r>
            <a:r>
              <a:rPr lang="de-DE" b="1" baseline="0" dirty="0"/>
              <a:t>grave danger</a:t>
            </a:r>
            <a:r>
              <a:rPr lang="de-DE" baseline="0" dirty="0"/>
              <a:t> appearing on the horizon.</a:t>
            </a:r>
          </a:p>
          <a:p>
            <a:pPr marL="171450" indent="-171450">
              <a:buFont typeface="Arial" panose="020B0604020202020204" pitchFamily="34" charset="0"/>
              <a:buChar char="•"/>
            </a:pPr>
            <a:r>
              <a:rPr lang="de-DE" baseline="0" dirty="0"/>
              <a:t>Our business was </a:t>
            </a:r>
            <a:r>
              <a:rPr lang="de-DE" b="1" baseline="0" dirty="0"/>
              <a:t>rapidly changing</a:t>
            </a:r>
            <a:r>
              <a:rPr lang="de-DE" baseline="0" dirty="0"/>
              <a:t> around us – we had to turn our ship around to survive.</a:t>
            </a: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02920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It was – and still is - the time of Agile and DevOps.</a:t>
            </a:r>
          </a:p>
          <a:p>
            <a:pPr marL="171450" indent="-171450">
              <a:buFont typeface="Arial" panose="020B0604020202020204" pitchFamily="34" charset="0"/>
              <a:buChar char="•"/>
            </a:pPr>
            <a:r>
              <a:rPr lang="de-DE" dirty="0"/>
              <a:t>We had to formulate a DevOps strategy for our entire organization.</a:t>
            </a:r>
          </a:p>
          <a:p>
            <a:pPr marL="171450" indent="-171450">
              <a:buFont typeface="Arial" panose="020B0604020202020204" pitchFamily="34" charset="0"/>
              <a:buChar char="•"/>
            </a:pPr>
            <a:r>
              <a:rPr lang="de-DE" dirty="0"/>
              <a:t>But what is </a:t>
            </a:r>
            <a:r>
              <a:rPr lang="de-DE" b="1" dirty="0"/>
              <a:t>DevOps</a:t>
            </a:r>
            <a:r>
              <a:rPr lang="de-DE" dirty="0"/>
              <a:t>?</a:t>
            </a:r>
            <a:r>
              <a:rPr lang="de-DE" baseline="0" dirty="0"/>
              <a:t> It can mean radically different things for different people!</a:t>
            </a: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3775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For us, DevOps means the merging </a:t>
            </a:r>
            <a:r>
              <a:rPr lang="de-DE" baseline="0" dirty="0"/>
              <a:t>of two previously isolated lifecycles – development and IT operations.</a:t>
            </a:r>
          </a:p>
          <a:p>
            <a:pPr marL="171450" indent="-171450">
              <a:buFont typeface="Arial" panose="020B0604020202020204" pitchFamily="34" charset="0"/>
              <a:buChar char="•"/>
            </a:pPr>
            <a:r>
              <a:rPr lang="en-US" dirty="0"/>
              <a:t>A converged</a:t>
            </a:r>
            <a:r>
              <a:rPr lang="en-US" baseline="0" dirty="0"/>
              <a:t> </a:t>
            </a:r>
            <a:r>
              <a:rPr lang="en-US" dirty="0"/>
              <a:t>DevOps lifecycle gives us the ability to execute on ideas quickly and iterate on feedback rapidly, with minimum friction.</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49239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54038" y="6490977"/>
            <a:ext cx="1045829" cy="228600"/>
          </a:xfrm>
          <a:prstGeom prst="rect">
            <a:avLst/>
          </a:prstGeom>
          <a:noFill/>
          <a:ln>
            <a:noFill/>
          </a:ln>
        </p:spPr>
      </p:pic>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682A7A"/>
              </a:buClr>
              <a:buFont typeface="Arial" pitchFamily="34" charset="0"/>
              <a:buChar char="•"/>
              <a:defRPr sz="2800">
                <a:solidFill>
                  <a:srgbClr val="682A7A"/>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682A7A"/>
              </a:buClr>
              <a:buFont typeface="Arial" pitchFamily="34" charset="0"/>
              <a:buChar char="•"/>
              <a:defRPr sz="2800">
                <a:solidFill>
                  <a:srgbClr val="682A7A"/>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6"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7" y="215806"/>
            <a:ext cx="1187693" cy="254682"/>
          </a:xfrm>
          <a:prstGeom prst="rect">
            <a:avLst/>
          </a:prstGeom>
        </p:spPr>
      </p:pic>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655394" cy="6994525"/>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74639" y="295274"/>
            <a:ext cx="5943598" cy="917575"/>
          </a:xfrm>
        </p:spPr>
        <p:txBody>
          <a:bodyPr/>
          <a:lstStyle>
            <a:lvl1pPr>
              <a:defRPr>
                <a:solidFill>
                  <a:srgbClr val="682A7A"/>
                </a:solidFill>
              </a:defRPr>
            </a:lvl1pPr>
          </a:lstStyle>
          <a:p>
            <a:r>
              <a:rPr lang="en-US" dirty="0"/>
              <a:t>Click to edit Master title style</a:t>
            </a:r>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sz="2800">
                <a:solidFill>
                  <a:srgbClr val="682A7A"/>
                </a:solidFill>
              </a:defRPr>
            </a:lvl1pPr>
            <a:lvl2pPr marL="0" indent="0">
              <a:buFontTx/>
              <a:buNone/>
              <a:defRPr sz="2400"/>
            </a:lvl2pPr>
            <a:lvl3pPr marL="228600" indent="0">
              <a:buNone/>
              <a:defRPr sz="2000"/>
            </a:lvl3pPr>
            <a:lvl4pPr marL="457200" indent="0">
              <a:buNone/>
              <a:defRPr sz="1800"/>
            </a:lvl4pPr>
            <a:lvl5pPr marL="685800" indent="0">
              <a:buNone/>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657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655394" cy="6994525"/>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74639" y="295274"/>
            <a:ext cx="5943598" cy="917575"/>
          </a:xfrm>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sz="2800">
                <a:solidFill>
                  <a:schemeClr val="bg1"/>
                </a:solidFill>
              </a:defRPr>
            </a:lvl1pPr>
            <a:lvl2pPr marL="0" indent="0">
              <a:buFontTx/>
              <a:buNone/>
              <a:defRPr sz="2400">
                <a:solidFill>
                  <a:schemeClr val="bg1"/>
                </a:solidFill>
              </a:defRPr>
            </a:lvl2pPr>
            <a:lvl3pPr marL="228600" indent="0">
              <a:buNone/>
              <a:defRPr sz="2000">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3037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39" y="2939754"/>
            <a:ext cx="4572396" cy="978493"/>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3008016"/>
            <a:ext cx="4573666" cy="978493"/>
          </a:xfrm>
          <a:prstGeom prst="rect">
            <a:avLst/>
          </a:prstGeom>
        </p:spPr>
      </p:pic>
    </p:spTree>
    <p:extLst>
      <p:ext uri="{BB962C8B-B14F-4D97-AF65-F5344CB8AC3E}">
        <p14:creationId xmlns:p14="http://schemas.microsoft.com/office/powerpoint/2010/main" val="1758273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4" y="2122135"/>
            <a:ext cx="7995121" cy="572464"/>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1"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87398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pic>
        <p:nvPicPr>
          <p:cNvPr id="17" name="Picture 16"/>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1926681"/>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6681"/>
          </a:xfrm>
        </p:spPr>
        <p:txBody>
          <a:bodyPr>
            <a:sp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p:nvPr userDrawn="1"/>
        </p:nvGrpSpPr>
        <p:grpSpPr>
          <a:xfrm>
            <a:off x="-3001963" y="0"/>
            <a:ext cx="2943160" cy="4417354"/>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407757">
                <a:lnSpc>
                  <a:spcPct val="120000"/>
                </a:lnSpc>
                <a:buClr>
                  <a:srgbClr val="000000"/>
                </a:buClr>
                <a:defRPr/>
              </a:pPr>
              <a:r>
                <a:rPr lang="en-US" sz="2000" kern="0" dirty="0">
                  <a:solidFill>
                    <a:srgbClr val="FFFFFF"/>
                  </a:solidFill>
                  <a:latin typeface="Segoe UI Light"/>
                  <a:cs typeface="Segoe UI Light"/>
                </a:rPr>
                <a:t>Greater productivity for </a:t>
              </a:r>
              <a:r>
                <a:rPr lang="en-US" sz="2000" kern="0" spc="40" dirty="0">
                  <a:solidFill>
                    <a:srgbClr val="FFFFFF"/>
                  </a:solidFill>
                  <a:latin typeface="Segoe UI Light"/>
                  <a:cs typeface="Segoe UI Light"/>
                </a:rPr>
                <a:t>enterprise application </a:t>
              </a:r>
              <a:r>
                <a:rPr lang="en-US" sz="2000" kern="0" dirty="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2944516"/>
            <a:ext cx="4573666" cy="978493"/>
          </a:xfrm>
          <a:prstGeom prst="rect">
            <a:avLst/>
          </a:prstGeom>
        </p:spPr>
      </p:pic>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188837353"/>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656071880"/>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823775205"/>
      </p:ext>
    </p:extLst>
  </p:cSld>
  <p:clrMapOvr>
    <a:masterClrMapping/>
  </p:clrMapOvr>
  <p:extLst mod="1">
    <p:ext uri="{DCECCB84-F9BA-43D5-87BE-67443E8EF086}">
      <p15:sldGuideLst xmlns:p15="http://schemas.microsoft.com/office/powerpoint/2012/main">
        <p15:guide id="4" orient="horz" pos="4401">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2529621371"/>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619635559"/>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a:solidFill>
                  <a:srgbClr val="682A7A"/>
                </a:soli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321570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7889263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1574559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6894687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9091972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74891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75156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4313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89882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169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19266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88225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64183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15476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58795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78909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6214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64099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26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7700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27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1926681"/>
          </a:xfrm>
        </p:spPr>
        <p:txBody>
          <a:bodyPr wrap="square">
            <a:spAutoFit/>
          </a:bodyPr>
          <a:lstStyle>
            <a:lvl1pPr>
              <a:defRPr sz="2800">
                <a:solidFill>
                  <a:srgbClr val="682A7A"/>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61789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560138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43137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7980981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724052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5565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6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990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4949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291067818"/>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1926681"/>
          </a:xfrm>
        </p:spPr>
        <p:txBody>
          <a:bodyPr wrap="square">
            <a:spAutoFit/>
          </a:bodyPr>
          <a:lstStyle>
            <a:lvl1pPr>
              <a:defRPr sz="28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114198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106640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1706097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0734366"/>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1" name="Rectangle 10"/>
          <p:cNvSpPr/>
          <p:nvPr userDrawn="1"/>
        </p:nvSpPr>
        <p:spPr bwMode="auto">
          <a:xfrm>
            <a:off x="3109"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0" y="0"/>
            <a:ext cx="10356738" cy="6994525"/>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1" y="0"/>
            <a:ext cx="8954953" cy="6994525"/>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0" y="0"/>
            <a:ext cx="8457232" cy="6994525"/>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73616" y="2249369"/>
            <a:ext cx="8705446" cy="2486942"/>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9" y="3657934"/>
            <a:ext cx="7464044" cy="1078377"/>
          </a:xfrm>
          <a:noFill/>
        </p:spPr>
        <p:txBody>
          <a:bodyPr tIns="146300" bIns="146300">
            <a:noAutofit/>
          </a:bodyPr>
          <a:lstStyle>
            <a:lvl1pPr marL="0" indent="0">
              <a:spcBef>
                <a:spcPts val="0"/>
              </a:spcBef>
              <a:buNone/>
              <a:defRPr sz="2447">
                <a:solidFill>
                  <a:srgbClr val="FFFFFF"/>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729916" y="6494799"/>
            <a:ext cx="1330273" cy="291453"/>
          </a:xfrm>
          <a:prstGeom prst="rect">
            <a:avLst/>
          </a:prstGeom>
        </p:spPr>
      </p:pic>
    </p:spTree>
    <p:extLst>
      <p:ext uri="{BB962C8B-B14F-4D97-AF65-F5344CB8AC3E}">
        <p14:creationId xmlns:p14="http://schemas.microsoft.com/office/powerpoint/2010/main" val="22696040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1382453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6118794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682A7A"/>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91394" y="3237306"/>
            <a:ext cx="2427426" cy="519915"/>
          </a:xfrm>
          <a:prstGeom prst="rect">
            <a:avLst/>
          </a:prstGeom>
        </p:spPr>
      </p:pic>
    </p:spTree>
    <p:extLst>
      <p:ext uri="{BB962C8B-B14F-4D97-AF65-F5344CB8AC3E}">
        <p14:creationId xmlns:p14="http://schemas.microsoft.com/office/powerpoint/2010/main" val="2414630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9" y="1212851"/>
            <a:ext cx="11887200" cy="2443746"/>
          </a:xfrm>
          <a:prstGeom prst="rect">
            <a:avLst/>
          </a:prstGeom>
        </p:spPr>
        <p:txBody>
          <a:bodyPr/>
          <a:lstStyle>
            <a:lvl1pPr marL="290137" indent="-290137">
              <a:buClr>
                <a:schemeClr val="tx1"/>
              </a:buClr>
              <a:buSzPct val="90000"/>
              <a:buFont typeface="Arial" pitchFamily="34" charset="0"/>
              <a:buChar char="•"/>
              <a:defRPr sz="3595">
                <a:gradFill>
                  <a:gsLst>
                    <a:gs pos="1250">
                      <a:schemeClr val="tx1"/>
                    </a:gs>
                    <a:gs pos="100000">
                      <a:schemeClr val="tx1"/>
                    </a:gs>
                  </a:gsLst>
                  <a:lin ang="5400000" scaled="0"/>
                </a:gradFill>
                <a:latin typeface="+mj-lt"/>
                <a:ea typeface="Segoe UI" pitchFamily="34" charset="0"/>
                <a:cs typeface="Segoe UI" pitchFamily="34" charset="0"/>
              </a:defRPr>
            </a:lvl1pPr>
            <a:lvl2pPr marL="570762" indent="-280625">
              <a:buClr>
                <a:schemeClr val="tx1"/>
              </a:buClr>
              <a:buSzPct val="90000"/>
              <a:buFont typeface="Arial" pitchFamily="34" charset="0"/>
              <a:buChar char="•"/>
              <a:defRPr sz="3195">
                <a:gradFill>
                  <a:gsLst>
                    <a:gs pos="1250">
                      <a:schemeClr val="tx1"/>
                    </a:gs>
                    <a:gs pos="100000">
                      <a:schemeClr val="tx1"/>
                    </a:gs>
                  </a:gsLst>
                  <a:lin ang="5400000" scaled="0"/>
                </a:gradFill>
                <a:latin typeface="+mj-lt"/>
                <a:ea typeface="Segoe UI" pitchFamily="34" charset="0"/>
                <a:cs typeface="Segoe UI" pitchFamily="34" charset="0"/>
              </a:defRPr>
            </a:lvl2pPr>
            <a:lvl3pPr marL="860900" indent="-290137">
              <a:buClr>
                <a:schemeClr val="tx1"/>
              </a:buClr>
              <a:buSzPct val="90000"/>
              <a:buFont typeface="Arial" pitchFamily="34" charset="0"/>
              <a:buChar char="•"/>
              <a:defRPr sz="2797">
                <a:gradFill>
                  <a:gsLst>
                    <a:gs pos="1250">
                      <a:schemeClr val="tx1"/>
                    </a:gs>
                    <a:gs pos="100000">
                      <a:schemeClr val="tx1"/>
                    </a:gs>
                  </a:gsLst>
                  <a:lin ang="5400000" scaled="0"/>
                </a:gradFill>
                <a:latin typeface="+mj-lt"/>
                <a:ea typeface="Segoe UI" pitchFamily="34" charset="0"/>
                <a:cs typeface="Segoe UI" pitchFamily="34" charset="0"/>
              </a:defRPr>
            </a:lvl3pPr>
            <a:lvl4pPr marL="1089204" indent="-228306">
              <a:buClr>
                <a:schemeClr val="tx1"/>
              </a:buClr>
              <a:buSzPct val="90000"/>
              <a:buFont typeface="Arial" pitchFamily="34" charset="0"/>
              <a:buChar char="•"/>
              <a:defRPr sz="2397">
                <a:gradFill>
                  <a:gsLst>
                    <a:gs pos="1250">
                      <a:schemeClr val="tx1"/>
                    </a:gs>
                    <a:gs pos="100000">
                      <a:schemeClr val="tx1"/>
                    </a:gs>
                  </a:gsLst>
                  <a:lin ang="5400000" scaled="0"/>
                </a:gradFill>
                <a:latin typeface="+mj-lt"/>
                <a:ea typeface="Segoe UI" pitchFamily="34" charset="0"/>
                <a:cs typeface="Segoe UI" pitchFamily="34" charset="0"/>
              </a:defRPr>
            </a:lvl4pPr>
            <a:lvl5pPr marL="1317509" indent="-228306">
              <a:buClr>
                <a:schemeClr val="tx1"/>
              </a:buClr>
              <a:buSzPct val="90000"/>
              <a:buFont typeface="Arial" pitchFamily="34" charset="0"/>
              <a:buChar char="•"/>
              <a:defRPr sz="1998">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2" y="6363077"/>
            <a:ext cx="12436476" cy="631449"/>
          </a:xfrm>
          <a:prstGeom prst="rect">
            <a:avLst/>
          </a:prstGeom>
          <a:solidFill>
            <a:srgbClr val="FFFF99"/>
          </a:solidFill>
        </p:spPr>
        <p:txBody>
          <a:bodyPr lIns="155457" tIns="77729" rIns="155457" bIns="77729" anchor="b" anchorCtr="0">
            <a:noAutofit/>
          </a:bodyPr>
          <a:lstStyle>
            <a:lvl1pPr algn="r">
              <a:buFont typeface="Arial" pitchFamily="34" charset="0"/>
              <a:buNone/>
              <a:defRPr sz="265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15829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1926681"/>
          </a:xfrm>
        </p:spPr>
        <p:txBody>
          <a:bodyPr wrap="square">
            <a:spAutoFit/>
          </a:bodyPr>
          <a:lstStyle>
            <a:lvl1pPr>
              <a:defRPr sz="28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27120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0" indent="0">
              <a:spcBef>
                <a:spcPts val="1224"/>
              </a:spcBef>
              <a:buClr>
                <a:schemeClr val="tx1"/>
              </a:buClr>
              <a:buFont typeface="Wingdings" pitchFamily="2" charset="2"/>
              <a:buNone/>
              <a:defRPr sz="2800">
                <a:solidFill>
                  <a:srgbClr val="682A7A"/>
                </a:solidFill>
              </a:defRPr>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2800">
                <a:solidFill>
                  <a:srgbClr val="682A7A"/>
                </a:solidFill>
              </a:defRPr>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image" Target="../media/image8.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6.xml"/><Relationship Id="rId7" Type="http://schemas.openxmlformats.org/officeDocument/2006/relationships/theme" Target="../theme/theme4.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9266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618967" y="0"/>
            <a:ext cx="952401" cy="5766966"/>
            <a:chOff x="12618967" y="0"/>
            <a:chExt cx="952401" cy="5766966"/>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318" r:id="rId2"/>
    <p:sldLayoutId id="2147484341" r:id="rId3"/>
    <p:sldLayoutId id="2147484342"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249" r:id="rId15"/>
    <p:sldLayoutId id="2147484301" r:id="rId16"/>
    <p:sldLayoutId id="2147484252" r:id="rId17"/>
    <p:sldLayoutId id="2147484251" r:id="rId18"/>
    <p:sldLayoutId id="2147484257" r:id="rId19"/>
    <p:sldLayoutId id="2147484364" r:id="rId20"/>
    <p:sldLayoutId id="2147484365" r:id="rId21"/>
    <p:sldLayoutId id="2147484258" r:id="rId22"/>
    <p:sldLayoutId id="2147484260" r:id="rId23"/>
    <p:sldLayoutId id="2147484345" r:id="rId24"/>
    <p:sldLayoutId id="2147484363" r:id="rId25"/>
    <p:sldLayoutId id="2147484263" r:id="rId26"/>
    <p:sldLayoutId id="2147484412"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3" name="Group 32"/>
          <p:cNvGrpSpPr/>
          <p:nvPr userDrawn="1"/>
        </p:nvGrpSpPr>
        <p:grpSpPr>
          <a:xfrm>
            <a:off x="12618967" y="0"/>
            <a:ext cx="952401" cy="5766966"/>
            <a:chOff x="12618967" y="0"/>
            <a:chExt cx="952401" cy="5766966"/>
          </a:xfrm>
        </p:grpSpPr>
        <p:sp>
          <p:nvSpPr>
            <p:cNvPr id="34" name="Rectangle 33"/>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5" name="Rectangle 34"/>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36" name="Rectangle 35"/>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9" name="Rectangle 38"/>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0" name="Rectangle 39"/>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41" name="Rectangle 40"/>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42" name="Rectangle 41"/>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3" name="TextBox 42"/>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44" name="TextBox 43"/>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sp>
          <p:nvSpPr>
            <p:cNvPr id="45" name="Rectangle 44"/>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16" r:id="rId8"/>
    <p:sldLayoutId id="2147484327" r:id="rId9"/>
    <p:sldLayoutId id="2147484328" r:id="rId10"/>
    <p:sldLayoutId id="2147484329" r:id="rId11"/>
    <p:sldLayoutId id="2147484330" r:id="rId12"/>
    <p:sldLayoutId id="2147484317" r:id="rId13"/>
    <p:sldLayoutId id="2147484332" r:id="rId14"/>
    <p:sldLayoutId id="2147484334" r:id="rId15"/>
    <p:sldLayoutId id="2147484347" r:id="rId16"/>
    <p:sldLayoutId id="2147484336"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2342487519"/>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4" r:id="rId28"/>
    <p:sldLayoutId id="2147484395" r:id="rId29"/>
    <p:sldLayoutId id="2147484396" r:id="rId30"/>
    <p:sldLayoutId id="2147484397" r:id="rId31"/>
    <p:sldLayoutId id="2147484398" r:id="rId32"/>
    <p:sldLayoutId id="2147484399" r:id="rId33"/>
    <p:sldLayoutId id="2147484400" r:id="rId34"/>
    <p:sldLayoutId id="2147484401" r:id="rId35"/>
    <p:sldLayoutId id="2147484402" r:id="rId36"/>
    <p:sldLayoutId id="2147484403" r:id="rId37"/>
    <p:sldLayoutId id="2147484404" r:id="rId38"/>
    <p:sldLayoutId id="2147484405"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9" y="1212853"/>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87806385"/>
      </p:ext>
    </p:extLst>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3" r:id="rId6"/>
  </p:sldLayoutIdLst>
  <p:transition>
    <p:fade/>
  </p:transition>
  <p:hf hdr="0" dt="0"/>
  <p:txStyles>
    <p:titleStyle>
      <a:lvl1pPr algn="l" defTabSz="931404" rtl="0" eaLnBrk="0" fontAlgn="base" hangingPunct="0">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2pPr>
      <a:lvl3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3pPr>
      <a:lvl4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4pPr>
      <a:lvl5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5pPr>
      <a:lvl6pPr marL="45697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6pPr>
      <a:lvl7pPr marL="91395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7pPr>
      <a:lvl8pPr marL="137092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8pPr>
      <a:lvl9pPr marL="182790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9pPr>
    </p:titleStyle>
    <p:bodyStyle>
      <a:lvl1pPr marL="0" indent="0" algn="l" defTabSz="931404" rtl="0" eaLnBrk="0" fontAlgn="base" hangingPunct="0">
        <a:lnSpc>
          <a:spcPct val="90000"/>
        </a:lnSpc>
        <a:spcBef>
          <a:spcPct val="20000"/>
        </a:spcBef>
        <a:spcAft>
          <a:spcPct val="0"/>
        </a:spcAft>
        <a:buSzPct val="90000"/>
        <a:buFont typeface="Arial" charset="0"/>
        <a:buNone/>
        <a:defRPr sz="3998" kern="1200">
          <a:solidFill>
            <a:schemeClr val="tx2"/>
          </a:solidFill>
          <a:latin typeface="+mj-lt"/>
          <a:ea typeface="ＭＳ Ｐゴシック" charset="0"/>
          <a:cs typeface="ＭＳ Ｐゴシック" charset="0"/>
        </a:defRPr>
      </a:lvl1pPr>
      <a:lvl2pPr marL="0" indent="0" algn="l" defTabSz="931404" rtl="0" eaLnBrk="0" fontAlgn="base" hangingPunct="0">
        <a:lnSpc>
          <a:spcPct val="90000"/>
        </a:lnSpc>
        <a:spcBef>
          <a:spcPct val="20000"/>
        </a:spcBef>
        <a:spcAft>
          <a:spcPct val="0"/>
        </a:spcAft>
        <a:buSzPct val="90000"/>
        <a:buFont typeface="Arial" charset="0"/>
        <a:buNone/>
        <a:defRPr sz="2399" kern="1200">
          <a:solidFill>
            <a:schemeClr val="tx2"/>
          </a:solidFill>
          <a:latin typeface="+mn-lt"/>
          <a:ea typeface="ＭＳ Ｐゴシック" charset="0"/>
          <a:cs typeface="+mn-cs"/>
        </a:defRPr>
      </a:lvl2pPr>
      <a:lvl3pPr marL="799707" indent="-228488" algn="l" defTabSz="931404" rtl="0" eaLnBrk="0" fontAlgn="base" hangingPunct="0">
        <a:lnSpc>
          <a:spcPct val="90000"/>
        </a:lnSpc>
        <a:spcBef>
          <a:spcPct val="20000"/>
        </a:spcBef>
        <a:spcAft>
          <a:spcPct val="0"/>
        </a:spcAft>
        <a:buSzPct val="90000"/>
        <a:buFont typeface="Arial" charset="0"/>
        <a:buChar char="•"/>
        <a:defRPr sz="1999" kern="1200">
          <a:solidFill>
            <a:schemeClr val="tx2"/>
          </a:solidFill>
          <a:latin typeface="+mn-lt"/>
          <a:ea typeface="ＭＳ Ｐゴシック" charset="0"/>
          <a:cs typeface="+mn-cs"/>
        </a:defRPr>
      </a:lvl3pPr>
      <a:lvl4pPr marL="1028194"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681"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eg"/></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29.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5.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85.xml"/><Relationship Id="rId5" Type="http://schemas.openxmlformats.org/officeDocument/2006/relationships/image" Target="../media/image40.emf"/><Relationship Id="rId4" Type="http://schemas.openxmlformats.org/officeDocument/2006/relationships/image" Target="../media/image39.emf"/></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v"/><Relationship Id="rId1" Type="http://schemas.microsoft.com/office/2007/relationships/media" Target="../media/media1.mp4v"/><Relationship Id="rId5" Type="http://schemas.openxmlformats.org/officeDocument/2006/relationships/image" Target="../media/image2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74637" y="6316662"/>
            <a:ext cx="1905000" cy="571500"/>
          </a:xfrm>
          <a:prstGeom prst="rect">
            <a:avLst/>
          </a:prstGeom>
          <a:solidFill>
            <a:schemeClr val="tx1"/>
          </a:solidFill>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a:xfrm>
            <a:off x="554038" y="2125678"/>
            <a:ext cx="8635999" cy="1828786"/>
          </a:xfrm>
        </p:spPr>
        <p:txBody>
          <a:bodyPr/>
          <a:lstStyle/>
          <a:p>
            <a:r>
              <a:rPr lang="fr-FR" sz="4800" dirty="0" err="1"/>
              <a:t>DevOps</a:t>
            </a:r>
            <a:r>
              <a:rPr lang="fr-FR" sz="4800" dirty="0"/>
              <a:t> – Les déploiements continus avec Microsoft VSTS</a:t>
            </a:r>
            <a:endParaRPr lang="en-US" sz="4800" dirty="0"/>
          </a:p>
        </p:txBody>
      </p:sp>
      <p:sp>
        <p:nvSpPr>
          <p:cNvPr id="2" name="Text Placeholder 1"/>
          <p:cNvSpPr>
            <a:spLocks noGrp="1"/>
          </p:cNvSpPr>
          <p:nvPr>
            <p:ph type="body" sz="quarter" idx="12"/>
          </p:nvPr>
        </p:nvSpPr>
        <p:spPr>
          <a:xfrm>
            <a:off x="554037" y="3955786"/>
            <a:ext cx="7492999" cy="1828007"/>
          </a:xfrm>
        </p:spPr>
        <p:txBody>
          <a:bodyPr/>
          <a:lstStyle/>
          <a:p>
            <a:endParaRPr lang="de-DE" dirty="0"/>
          </a:p>
          <a:p>
            <a:r>
              <a:rPr lang="de-DE" dirty="0"/>
              <a:t>Denis Voituron      Adrien Clerbois</a:t>
            </a:r>
          </a:p>
          <a:p>
            <a:r>
              <a:rPr lang="de-DE" dirty="0"/>
              <a:t>NRB                      </a:t>
            </a:r>
            <a:r>
              <a:rPr lang="de-DE" dirty="0" err="1"/>
              <a:t>Ingenico</a:t>
            </a:r>
            <a:endParaRPr lang="en-US" dirty="0"/>
          </a:p>
        </p:txBody>
      </p:sp>
      <p:pic>
        <p:nvPicPr>
          <p:cNvPr id="1026" name="Picture 2" descr="https://www.journeeagile.be/wp-content/uploads/2015/04/logo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6437" y="6316662"/>
            <a:ext cx="1171575"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arkify.com/images/ctm/originals/009358003.JPG"/>
          <p:cNvPicPr>
            <a:picLocks noChangeAspect="1" noChangeArrowheads="1"/>
          </p:cNvPicPr>
          <p:nvPr/>
        </p:nvPicPr>
        <p:blipFill rotWithShape="1">
          <a:blip r:embed="rId4">
            <a:extLst>
              <a:ext uri="{28A0092B-C50C-407E-A947-70E740481C1C}">
                <a14:useLocalDpi xmlns:a14="http://schemas.microsoft.com/office/drawing/2010/main" val="0"/>
              </a:ext>
            </a:extLst>
          </a:blip>
          <a:srcRect r="46667" b="33277"/>
          <a:stretch/>
        </p:blipFill>
        <p:spPr bwMode="auto">
          <a:xfrm>
            <a:off x="326592" y="6306479"/>
            <a:ext cx="1039091" cy="5888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edia.licdn.com/mpr/mpr/shrink_200_200/AAEAAQAAAAAAAATOAAAAJDk4NTRhYWY4LWM1YmMtNGYzNi04MDZhLWRhMTJhOGVlZWYwZg.png"/>
          <p:cNvPicPr>
            <a:picLocks noChangeAspect="1" noChangeArrowheads="1"/>
          </p:cNvPicPr>
          <p:nvPr/>
        </p:nvPicPr>
        <p:blipFill rotWithShape="1">
          <a:blip r:embed="rId5">
            <a:extLst>
              <a:ext uri="{28A0092B-C50C-407E-A947-70E740481C1C}">
                <a14:useLocalDpi xmlns:a14="http://schemas.microsoft.com/office/drawing/2010/main" val="0"/>
              </a:ext>
            </a:extLst>
          </a:blip>
          <a:srcRect t="25999" b="26000"/>
          <a:stretch/>
        </p:blipFill>
        <p:spPr bwMode="auto">
          <a:xfrm>
            <a:off x="1836737" y="6299579"/>
            <a:ext cx="1447800" cy="69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95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233050" y="4615042"/>
            <a:ext cx="2110288" cy="1734728"/>
          </a:xfrm>
          <a:prstGeom prst="rect">
            <a:avLst/>
          </a:prstGeom>
        </p:spPr>
      </p:pic>
      <p:sp>
        <p:nvSpPr>
          <p:cNvPr id="9" name="Title 1"/>
          <p:cNvSpPr txBox="1">
            <a:spLocks/>
          </p:cNvSpPr>
          <p:nvPr/>
        </p:nvSpPr>
        <p:spPr>
          <a:xfrm>
            <a:off x="274640" y="2770418"/>
            <a:ext cx="11889564" cy="1445752"/>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rgbClr val="505050"/>
                </a:solidFill>
                <a:effectLst/>
                <a:latin typeface="+mj-lt"/>
                <a:ea typeface="+mn-ea"/>
                <a:cs typeface="Segoe UI" pitchFamily="34" charset="0"/>
              </a:defRPr>
            </a:lvl1pPr>
          </a:lstStyle>
          <a:p>
            <a:pPr lvl="0">
              <a:defRPr/>
            </a:pPr>
            <a:r>
              <a:rPr lang="en-US" dirty="0"/>
              <a:t>La conversation</a:t>
            </a:r>
          </a:p>
          <a:p>
            <a:pPr lvl="0">
              <a:defRPr/>
            </a:pPr>
            <a:r>
              <a:rPr lang="en-US" dirty="0"/>
              <a:t>DevOps</a:t>
            </a:r>
            <a:endPar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1" name="Rectangle 10"/>
          <p:cNvSpPr/>
          <p:nvPr/>
        </p:nvSpPr>
        <p:spPr>
          <a:xfrm>
            <a:off x="6220268" y="1119829"/>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800" cap="none" spc="200" normalizeH="0" baseline="0" noProof="0" dirty="0">
                <a:ln>
                  <a:noFill/>
                </a:ln>
                <a:solidFill>
                  <a:schemeClr val="accent6"/>
                </a:solidFill>
                <a:effectLst/>
                <a:uLnTx/>
                <a:uFillTx/>
                <a:latin typeface="Segoe UI"/>
                <a:ea typeface="+mn-ea"/>
                <a:cs typeface="+mn-cs"/>
              </a:rPr>
              <a:t>PEOPLE</a:t>
            </a:r>
          </a:p>
        </p:txBody>
      </p:sp>
      <p:sp>
        <p:nvSpPr>
          <p:cNvPr id="12" name="Rectangle 11"/>
          <p:cNvSpPr/>
          <p:nvPr/>
        </p:nvSpPr>
        <p:spPr>
          <a:xfrm>
            <a:off x="8627902" y="989177"/>
            <a:ext cx="2594701" cy="1052596"/>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fr-FR" sz="1200" kern="800" dirty="0">
                <a:solidFill>
                  <a:srgbClr val="3C3C3C"/>
                </a:solidFill>
              </a:rPr>
              <a:t>Collaborez plus</a:t>
            </a:r>
          </a:p>
          <a:p>
            <a:pPr lvl="0">
              <a:lnSpc>
                <a:spcPct val="130000"/>
              </a:lnSpc>
              <a:defRPr/>
            </a:pPr>
            <a:r>
              <a:rPr lang="fr-FR" sz="1200" kern="800" dirty="0">
                <a:solidFill>
                  <a:srgbClr val="3C3C3C"/>
                </a:solidFill>
              </a:rPr>
              <a:t>Partager des objectifs communs</a:t>
            </a:r>
          </a:p>
          <a:p>
            <a:pPr lvl="0">
              <a:lnSpc>
                <a:spcPct val="130000"/>
              </a:lnSpc>
              <a:defRPr/>
            </a:pPr>
            <a:r>
              <a:rPr lang="fr-FR" sz="1200" kern="800" dirty="0">
                <a:solidFill>
                  <a:srgbClr val="3C3C3C"/>
                </a:solidFill>
              </a:rPr>
              <a:t>Focus sur l'amélioration</a:t>
            </a:r>
            <a:endParaRPr kumimoji="0" lang="en-US" sz="200" b="0" i="0" u="none" strike="noStrike" kern="800" cap="none" spc="0" normalizeH="0" baseline="0" noProof="0" dirty="0">
              <a:ln>
                <a:noFill/>
              </a:ln>
              <a:solidFill>
                <a:srgbClr val="635D59"/>
              </a:solidFill>
              <a:effectLst/>
              <a:uLnTx/>
              <a:uFillTx/>
              <a:latin typeface="Segoe UI"/>
              <a:ea typeface="+mn-ea"/>
              <a:cs typeface="+mn-cs"/>
            </a:endParaRPr>
          </a:p>
          <a:p>
            <a:pPr lvl="0">
              <a:lnSpc>
                <a:spcPct val="130000"/>
              </a:lnSpc>
              <a:defRPr/>
            </a:pPr>
            <a:r>
              <a:rPr lang="en-US" sz="1200" i="1" kern="800" dirty="0">
                <a:solidFill>
                  <a:srgbClr val="682A7A"/>
                </a:solidFill>
              </a:rPr>
              <a:t>RAPPROCHER LES GENS</a:t>
            </a:r>
            <a:endParaRPr kumimoji="0" lang="en-US" sz="1200" b="0" i="1" u="none" strike="noStrike" kern="800" cap="none" spc="0" normalizeH="0" baseline="0" noProof="0" dirty="0">
              <a:ln>
                <a:noFill/>
              </a:ln>
              <a:solidFill>
                <a:srgbClr val="682A7A"/>
              </a:solidFill>
              <a:effectLst/>
              <a:uLnTx/>
              <a:uFillTx/>
              <a:latin typeface="Segoe UI"/>
              <a:ea typeface="+mn-ea"/>
              <a:cs typeface="+mn-cs"/>
            </a:endParaRPr>
          </a:p>
        </p:txBody>
      </p:sp>
      <p:cxnSp>
        <p:nvCxnSpPr>
          <p:cNvPr id="13" name="Straight Connector 12"/>
          <p:cNvCxnSpPr/>
          <p:nvPr/>
        </p:nvCxnSpPr>
        <p:spPr>
          <a:xfrm>
            <a:off x="8494128" y="1058275"/>
            <a:ext cx="0" cy="914400"/>
          </a:xfrm>
          <a:prstGeom prst="line">
            <a:avLst/>
          </a:prstGeom>
          <a:noFill/>
          <a:ln w="6350" cap="flat" cmpd="sng" algn="ctr">
            <a:solidFill>
              <a:srgbClr val="5C2D91"/>
            </a:solidFill>
            <a:prstDash val="solid"/>
          </a:ln>
          <a:effectLst/>
        </p:spPr>
      </p:cxnSp>
      <p:sp>
        <p:nvSpPr>
          <p:cNvPr id="16" name="Rectangle 15"/>
          <p:cNvSpPr/>
          <p:nvPr/>
        </p:nvSpPr>
        <p:spPr>
          <a:xfrm>
            <a:off x="6220268" y="3080041"/>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800" cap="none" spc="200" normalizeH="0" baseline="0" noProof="0" dirty="0">
                <a:ln>
                  <a:noFill/>
                </a:ln>
                <a:solidFill>
                  <a:schemeClr val="accent6"/>
                </a:solidFill>
                <a:effectLst/>
                <a:uLnTx/>
                <a:uFillTx/>
                <a:latin typeface="Segoe UI"/>
                <a:ea typeface="+mn-ea"/>
                <a:cs typeface="+mn-cs"/>
              </a:rPr>
              <a:t>PROCESS</a:t>
            </a:r>
          </a:p>
        </p:txBody>
      </p:sp>
      <p:sp>
        <p:nvSpPr>
          <p:cNvPr id="17" name="Rectangle 16"/>
          <p:cNvSpPr/>
          <p:nvPr/>
        </p:nvSpPr>
        <p:spPr>
          <a:xfrm>
            <a:off x="8627902" y="2949389"/>
            <a:ext cx="3381535" cy="1052596"/>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fr-FR" sz="1200" kern="800" dirty="0">
                <a:solidFill>
                  <a:srgbClr val="3C3C3C">
                    <a:lumMod val="50000"/>
                  </a:srgbClr>
                </a:solidFill>
              </a:rPr>
              <a:t>Éliminer les déchets</a:t>
            </a:r>
          </a:p>
          <a:p>
            <a:pPr lvl="0">
              <a:lnSpc>
                <a:spcPct val="130000"/>
              </a:lnSpc>
              <a:defRPr/>
            </a:pPr>
            <a:r>
              <a:rPr lang="fr-FR" sz="1200" kern="800" dirty="0">
                <a:solidFill>
                  <a:srgbClr val="3C3C3C">
                    <a:lumMod val="50000"/>
                  </a:srgbClr>
                </a:solidFill>
              </a:rPr>
              <a:t>Accroître l'efficacité</a:t>
            </a:r>
          </a:p>
          <a:p>
            <a:pPr lvl="0">
              <a:lnSpc>
                <a:spcPct val="130000"/>
              </a:lnSpc>
              <a:defRPr/>
            </a:pPr>
            <a:r>
              <a:rPr lang="fr-FR" sz="1200" kern="800" dirty="0">
                <a:solidFill>
                  <a:srgbClr val="3C3C3C">
                    <a:lumMod val="50000"/>
                  </a:srgbClr>
                </a:solidFill>
              </a:rPr>
              <a:t>Rationalisez les retours</a:t>
            </a:r>
            <a:endParaRPr kumimoji="0" lang="en-US" sz="200" b="0" i="0" u="none" strike="noStrike" kern="800" cap="none" spc="0" normalizeH="0" baseline="0" noProof="0" dirty="0">
              <a:ln>
                <a:noFill/>
              </a:ln>
              <a:solidFill>
                <a:srgbClr val="635D59"/>
              </a:solidFill>
              <a:effectLst/>
              <a:uLnTx/>
              <a:uFillTx/>
              <a:latin typeface="Segoe UI"/>
              <a:ea typeface="+mn-ea"/>
              <a:cs typeface="+mn-cs"/>
            </a:endParaRPr>
          </a:p>
          <a:p>
            <a:pPr lvl="0">
              <a:lnSpc>
                <a:spcPct val="130000"/>
              </a:lnSpc>
              <a:defRPr/>
            </a:pPr>
            <a:r>
              <a:rPr lang="fr-FR" sz="1200" i="1" kern="800" dirty="0">
                <a:solidFill>
                  <a:srgbClr val="682A7A"/>
                </a:solidFill>
              </a:rPr>
              <a:t>LIVRER LE VALEUR PLUS RAPIDEMENT</a:t>
            </a:r>
          </a:p>
        </p:txBody>
      </p:sp>
      <p:cxnSp>
        <p:nvCxnSpPr>
          <p:cNvPr id="18" name="Straight Connector 17"/>
          <p:cNvCxnSpPr/>
          <p:nvPr/>
        </p:nvCxnSpPr>
        <p:spPr>
          <a:xfrm>
            <a:off x="8494128" y="3018486"/>
            <a:ext cx="0" cy="914400"/>
          </a:xfrm>
          <a:prstGeom prst="line">
            <a:avLst/>
          </a:prstGeom>
          <a:noFill/>
          <a:ln w="6350" cap="flat" cmpd="sng" algn="ctr">
            <a:solidFill>
              <a:srgbClr val="5C2D91"/>
            </a:solidFill>
            <a:prstDash val="solid"/>
          </a:ln>
          <a:effectLst/>
        </p:spPr>
      </p:cxnSp>
      <p:sp>
        <p:nvSpPr>
          <p:cNvPr id="21" name="Rectangle 20"/>
          <p:cNvSpPr/>
          <p:nvPr/>
        </p:nvSpPr>
        <p:spPr>
          <a:xfrm>
            <a:off x="6220268" y="5080694"/>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800" cap="none" spc="200" normalizeH="0" baseline="0" noProof="0" dirty="0">
                <a:ln>
                  <a:noFill/>
                </a:ln>
                <a:solidFill>
                  <a:schemeClr val="accent6"/>
                </a:solidFill>
                <a:effectLst/>
                <a:uLnTx/>
                <a:uFillTx/>
                <a:latin typeface="Segoe UI"/>
                <a:ea typeface="+mn-ea"/>
                <a:cs typeface="+mn-cs"/>
              </a:rPr>
              <a:t>TOOLS</a:t>
            </a:r>
          </a:p>
        </p:txBody>
      </p:sp>
      <p:sp>
        <p:nvSpPr>
          <p:cNvPr id="22" name="Rectangle 21"/>
          <p:cNvSpPr/>
          <p:nvPr/>
        </p:nvSpPr>
        <p:spPr>
          <a:xfrm>
            <a:off x="8627903" y="4930036"/>
            <a:ext cx="3762534" cy="1092607"/>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fr-FR" sz="1200" kern="800" dirty="0">
                <a:solidFill>
                  <a:srgbClr val="3C3C3C">
                    <a:lumMod val="50000"/>
                  </a:srgbClr>
                </a:solidFill>
              </a:rPr>
              <a:t>Améliorer la productivité</a:t>
            </a:r>
          </a:p>
          <a:p>
            <a:pPr lvl="0">
              <a:lnSpc>
                <a:spcPct val="130000"/>
              </a:lnSpc>
              <a:defRPr/>
            </a:pPr>
            <a:r>
              <a:rPr lang="fr-FR" sz="1200" kern="800" dirty="0">
                <a:solidFill>
                  <a:srgbClr val="3C3C3C">
                    <a:lumMod val="50000"/>
                  </a:srgbClr>
                </a:solidFill>
              </a:rPr>
              <a:t>Activer la collaboration</a:t>
            </a:r>
          </a:p>
          <a:p>
            <a:pPr lvl="0">
              <a:lnSpc>
                <a:spcPct val="130000"/>
              </a:lnSpc>
              <a:defRPr/>
            </a:pPr>
            <a:r>
              <a:rPr lang="fr-FR" sz="1200" kern="800" dirty="0">
                <a:solidFill>
                  <a:srgbClr val="3C3C3C">
                    <a:lumMod val="50000"/>
                  </a:srgbClr>
                </a:solidFill>
              </a:rPr>
              <a:t>Faciliter l'expérimentation</a:t>
            </a:r>
            <a:endParaRPr kumimoji="0" lang="en-US" sz="200" b="0" i="0" u="none" strike="noStrike" kern="800" cap="none" spc="0" normalizeH="0" baseline="0" noProof="0" dirty="0">
              <a:ln>
                <a:noFill/>
              </a:ln>
              <a:solidFill>
                <a:srgbClr val="635D59"/>
              </a:solidFill>
              <a:effectLst/>
              <a:uLnTx/>
              <a:uFillTx/>
              <a:latin typeface="Segoe UI"/>
              <a:ea typeface="+mn-ea"/>
              <a:cs typeface="+mn-cs"/>
            </a:endParaRPr>
          </a:p>
          <a:p>
            <a:pPr lvl="0">
              <a:lnSpc>
                <a:spcPct val="130000"/>
              </a:lnSpc>
              <a:defRPr/>
            </a:pPr>
            <a:r>
              <a:rPr lang="fr-FR" sz="1200" i="1" kern="800" dirty="0">
                <a:solidFill>
                  <a:srgbClr val="682A7A"/>
                </a:solidFill>
              </a:rPr>
              <a:t>EXÉCUTER LA STRATÉGIE DES DEVOPS</a:t>
            </a:r>
            <a:endParaRPr kumimoji="0" lang="en-US" sz="1200" b="0" i="1" u="none" strike="noStrike" kern="800" cap="none" spc="0" normalizeH="0" baseline="0" noProof="0" dirty="0">
              <a:ln>
                <a:noFill/>
              </a:ln>
              <a:solidFill>
                <a:srgbClr val="682A7A"/>
              </a:solidFill>
              <a:effectLst/>
              <a:uLnTx/>
              <a:uFillTx/>
              <a:latin typeface="Segoe UI"/>
              <a:ea typeface="+mn-ea"/>
              <a:cs typeface="+mn-cs"/>
            </a:endParaRPr>
          </a:p>
        </p:txBody>
      </p:sp>
      <p:cxnSp>
        <p:nvCxnSpPr>
          <p:cNvPr id="23" name="Straight Connector 22"/>
          <p:cNvCxnSpPr/>
          <p:nvPr/>
        </p:nvCxnSpPr>
        <p:spPr>
          <a:xfrm>
            <a:off x="8494128" y="5019139"/>
            <a:ext cx="0" cy="914400"/>
          </a:xfrm>
          <a:prstGeom prst="line">
            <a:avLst/>
          </a:prstGeom>
          <a:noFill/>
          <a:ln w="6350" cap="flat" cmpd="sng" algn="ctr">
            <a:solidFill>
              <a:srgbClr val="5C2D91"/>
            </a:solidFill>
            <a:prstDash val="solid"/>
          </a:ln>
          <a:effectLst/>
        </p:spPr>
      </p:cxnSp>
      <p:pic>
        <p:nvPicPr>
          <p:cNvPr id="26" name="Picture 25"/>
          <p:cNvPicPr>
            <a:picLocks noChangeAspect="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233050" y="615813"/>
            <a:ext cx="1920332" cy="1755733"/>
          </a:xfrm>
          <a:prstGeom prst="rect">
            <a:avLst/>
          </a:prstGeom>
        </p:spPr>
      </p:pic>
      <p:pic>
        <p:nvPicPr>
          <p:cNvPr id="28" name="Picture 27"/>
          <p:cNvPicPr>
            <a:picLocks noChangeAspect="1"/>
          </p:cNvPicPr>
          <p:nvPr/>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4233050" y="2430462"/>
            <a:ext cx="2079944" cy="1935296"/>
          </a:xfrm>
          <a:prstGeom prst="rect">
            <a:avLst/>
          </a:prstGeom>
        </p:spPr>
      </p:pic>
    </p:spTree>
    <p:extLst>
      <p:ext uri="{BB962C8B-B14F-4D97-AF65-F5344CB8AC3E}">
        <p14:creationId xmlns:p14="http://schemas.microsoft.com/office/powerpoint/2010/main" val="1045268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Les 7 habitudes du DevOps</a:t>
            </a:r>
          </a:p>
        </p:txBody>
      </p:sp>
      <p:grpSp>
        <p:nvGrpSpPr>
          <p:cNvPr id="22" name="Group 21"/>
          <p:cNvGrpSpPr/>
          <p:nvPr/>
        </p:nvGrpSpPr>
        <p:grpSpPr>
          <a:xfrm>
            <a:off x="243376" y="2645558"/>
            <a:ext cx="11950869" cy="1689904"/>
            <a:chOff x="0" y="2584048"/>
            <a:chExt cx="11950869" cy="1689904"/>
          </a:xfrm>
        </p:grpSpPr>
        <p:pic>
          <p:nvPicPr>
            <p:cNvPr id="30" name="Picture 29"/>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0" y="2584048"/>
              <a:ext cx="1707267" cy="1689904"/>
            </a:xfrm>
            <a:prstGeom prst="rect">
              <a:avLst/>
            </a:prstGeom>
          </p:spPr>
        </p:pic>
        <p:pic>
          <p:nvPicPr>
            <p:cNvPr id="31" name="Picture 30"/>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1707267" y="2584048"/>
              <a:ext cx="1707267" cy="1689904"/>
            </a:xfrm>
            <a:prstGeom prst="rect">
              <a:avLst/>
            </a:prstGeom>
          </p:spPr>
        </p:pic>
        <p:pic>
          <p:nvPicPr>
            <p:cNvPr id="32" name="Picture 31"/>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3414534" y="2584048"/>
              <a:ext cx="1707267" cy="1689904"/>
            </a:xfrm>
            <a:prstGeom prst="rect">
              <a:avLst/>
            </a:prstGeom>
          </p:spPr>
        </p:pic>
        <p:pic>
          <p:nvPicPr>
            <p:cNvPr id="33" name="Picture 32"/>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5121801" y="2584048"/>
              <a:ext cx="1707267" cy="1689904"/>
            </a:xfrm>
            <a:prstGeom prst="rect">
              <a:avLst/>
            </a:prstGeom>
          </p:spPr>
        </p:pic>
        <p:pic>
          <p:nvPicPr>
            <p:cNvPr id="34" name="Picture 33"/>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6829068" y="2584048"/>
              <a:ext cx="1707267" cy="1689904"/>
            </a:xfrm>
            <a:prstGeom prst="rect">
              <a:avLst/>
            </a:prstGeom>
          </p:spPr>
        </p:pic>
        <p:pic>
          <p:nvPicPr>
            <p:cNvPr id="35" name="Picture 34"/>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8536335" y="2584048"/>
              <a:ext cx="1707267" cy="1689904"/>
            </a:xfrm>
            <a:prstGeom prst="rect">
              <a:avLst/>
            </a:prstGeom>
          </p:spPr>
        </p:pic>
        <p:pic>
          <p:nvPicPr>
            <p:cNvPr id="36" name="Picture 35"/>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10243602" y="2584048"/>
              <a:ext cx="1707267" cy="1689904"/>
            </a:xfrm>
            <a:prstGeom prst="rect">
              <a:avLst/>
            </a:prstGeom>
          </p:spPr>
        </p:pic>
      </p:grpSp>
      <p:sp>
        <p:nvSpPr>
          <p:cNvPr id="23" name="TextBox 22"/>
          <p:cNvSpPr txBox="1"/>
          <p:nvPr/>
        </p:nvSpPr>
        <p:spPr>
          <a:xfrm>
            <a:off x="227820" y="2827147"/>
            <a:ext cx="1723386" cy="1349873"/>
          </a:xfrm>
          <a:prstGeom prst="rect">
            <a:avLst/>
          </a:prstGeom>
        </p:spPr>
        <p:txBody>
          <a:bodyPr wrap="square" rtlCol="0" anchor="ctr">
            <a:noAutofit/>
          </a:bodyPr>
          <a:lstStyle/>
          <a:p>
            <a:pPr marL="0" marR="0" lvl="0" indent="0" algn="ctr" defTabSz="914228" eaLnBrk="1" fontAlgn="auto" latinLnBrk="0" hangingPunct="1">
              <a:lnSpc>
                <a:spcPct val="100000"/>
              </a:lnSpc>
              <a:spcBef>
                <a:spcPts val="0"/>
              </a:spcBef>
              <a:spcAft>
                <a:spcPts val="0"/>
              </a:spcAft>
              <a:buClrTx/>
              <a:buSzTx/>
              <a:buFontTx/>
              <a:buNone/>
              <a:tabLst/>
              <a:defRPr/>
            </a:pPr>
            <a:r>
              <a:rPr kumimoji="0" lang="en-US" sz="1500" b="1" i="1" u="none" strike="noStrike" kern="800" cap="none" spc="150" normalizeH="0" baseline="0" noProof="0" dirty="0">
                <a:ln>
                  <a:noFill/>
                </a:ln>
                <a:solidFill>
                  <a:srgbClr val="635D59"/>
                </a:solidFill>
                <a:effectLst/>
                <a:uLnTx/>
                <a:uFillTx/>
              </a:rPr>
              <a:t>FLUX </a:t>
            </a:r>
            <a:r>
              <a:rPr lang="en-US" sz="1500" b="1" i="1" kern="800" spc="150" dirty="0">
                <a:solidFill>
                  <a:srgbClr val="635D59"/>
                </a:solidFill>
              </a:rPr>
              <a:t>DE VALEUR CLIENT</a:t>
            </a:r>
            <a:endParaRPr kumimoji="0" lang="en-US" sz="1500" b="1" i="1" u="none" strike="noStrike" kern="800" cap="none" spc="150" normalizeH="0" baseline="0" noProof="0" dirty="0">
              <a:ln>
                <a:noFill/>
              </a:ln>
              <a:solidFill>
                <a:srgbClr val="635D59"/>
              </a:solidFill>
              <a:effectLst/>
              <a:uLnTx/>
              <a:uFillTx/>
            </a:endParaRPr>
          </a:p>
        </p:txBody>
      </p:sp>
      <p:sp>
        <p:nvSpPr>
          <p:cNvPr id="24" name="TextBox 23"/>
          <p:cNvSpPr txBox="1"/>
          <p:nvPr/>
        </p:nvSpPr>
        <p:spPr>
          <a:xfrm>
            <a:off x="2024812" y="2827147"/>
            <a:ext cx="1584327" cy="1349873"/>
          </a:xfrm>
          <a:prstGeom prst="rect">
            <a:avLst/>
          </a:prstGeom>
        </p:spPr>
        <p:txBody>
          <a:bodyPr wrap="square" rtlCol="0" anchor="ctr">
            <a:noAutofit/>
          </a:bodyPr>
          <a:lstStyle/>
          <a:p>
            <a:pPr marL="0" marR="0" lvl="0" indent="0" algn="ctr" defTabSz="914228" eaLnBrk="1" fontAlgn="auto" latinLnBrk="0" hangingPunct="1">
              <a:lnSpc>
                <a:spcPct val="100000"/>
              </a:lnSpc>
              <a:spcBef>
                <a:spcPts val="0"/>
              </a:spcBef>
              <a:spcAft>
                <a:spcPts val="0"/>
              </a:spcAft>
              <a:buClrTx/>
              <a:buSzTx/>
              <a:buFontTx/>
              <a:buNone/>
              <a:tabLst/>
              <a:defRPr/>
            </a:pPr>
            <a:r>
              <a:rPr kumimoji="0" lang="en-US" sz="1500" b="1" i="1" u="none" strike="noStrike" kern="0" cap="none" spc="150" normalizeH="0" baseline="0" noProof="0" dirty="0">
                <a:ln>
                  <a:noFill/>
                </a:ln>
                <a:solidFill>
                  <a:srgbClr val="635D59"/>
                </a:solidFill>
                <a:effectLst/>
                <a:uLnTx/>
                <a:uFillTx/>
              </a:rPr>
              <a:t>AUTONOMIE</a:t>
            </a:r>
          </a:p>
          <a:p>
            <a:pPr marL="0" marR="0" lvl="0" indent="0" algn="ctr" defTabSz="914228" eaLnBrk="1" fontAlgn="auto" latinLnBrk="0" hangingPunct="1">
              <a:lnSpc>
                <a:spcPct val="100000"/>
              </a:lnSpc>
              <a:spcBef>
                <a:spcPts val="0"/>
              </a:spcBef>
              <a:spcAft>
                <a:spcPts val="0"/>
              </a:spcAft>
              <a:buClrTx/>
              <a:buSzTx/>
              <a:buFontTx/>
              <a:buNone/>
              <a:tabLst/>
              <a:defRPr/>
            </a:pPr>
            <a:r>
              <a:rPr lang="en-US" sz="1500" b="1" i="1" kern="0" spc="150" dirty="0">
                <a:solidFill>
                  <a:srgbClr val="635D59"/>
                </a:solidFill>
              </a:rPr>
              <a:t>et</a:t>
            </a:r>
          </a:p>
          <a:p>
            <a:pPr marL="0" marR="0" lvl="0" indent="0" algn="ctr" defTabSz="914228" eaLnBrk="1" fontAlgn="auto" latinLnBrk="0" hangingPunct="1">
              <a:lnSpc>
                <a:spcPct val="100000"/>
              </a:lnSpc>
              <a:spcBef>
                <a:spcPts val="0"/>
              </a:spcBef>
              <a:spcAft>
                <a:spcPts val="0"/>
              </a:spcAft>
              <a:buClrTx/>
              <a:buSzTx/>
              <a:buFontTx/>
              <a:buNone/>
              <a:tabLst/>
              <a:defRPr/>
            </a:pPr>
            <a:r>
              <a:rPr lang="en-US" sz="1500" b="1" i="1" kern="0" spc="150" dirty="0">
                <a:solidFill>
                  <a:srgbClr val="635D59"/>
                </a:solidFill>
              </a:rPr>
              <a:t>ALIGNEMENT</a:t>
            </a:r>
          </a:p>
        </p:txBody>
      </p:sp>
      <p:sp>
        <p:nvSpPr>
          <p:cNvPr id="25" name="TextBox 24"/>
          <p:cNvSpPr txBox="1"/>
          <p:nvPr/>
        </p:nvSpPr>
        <p:spPr>
          <a:xfrm>
            <a:off x="3649851" y="2827147"/>
            <a:ext cx="1723386" cy="1349873"/>
          </a:xfrm>
          <a:prstGeom prst="rect">
            <a:avLst/>
          </a:prstGeom>
        </p:spPr>
        <p:txBody>
          <a:bodyPr wrap="square" rtlCol="0" anchor="ctr">
            <a:noAutofit/>
          </a:bodyPr>
          <a:lstStyle/>
          <a:p>
            <a:pPr marL="0" marR="0" lvl="0" indent="0" algn="ctr" defTabSz="914228" eaLnBrk="1" fontAlgn="auto" latinLnBrk="0" hangingPunct="1">
              <a:lnSpc>
                <a:spcPct val="100000"/>
              </a:lnSpc>
              <a:spcBef>
                <a:spcPts val="0"/>
              </a:spcBef>
              <a:spcAft>
                <a:spcPts val="0"/>
              </a:spcAft>
              <a:buClrTx/>
              <a:buSzTx/>
              <a:buFontTx/>
              <a:buNone/>
              <a:tabLst/>
              <a:defRPr/>
            </a:pPr>
            <a:r>
              <a:rPr kumimoji="0" lang="en-US" sz="1500" b="1" i="1" u="none" strike="noStrike" kern="800" cap="none" spc="200" normalizeH="0" baseline="0" noProof="0" dirty="0">
                <a:ln>
                  <a:noFill/>
                </a:ln>
                <a:solidFill>
                  <a:srgbClr val="635D59"/>
                </a:solidFill>
                <a:effectLst/>
                <a:uLnTx/>
                <a:uFillTx/>
              </a:rPr>
              <a:t>BACKLOG </a:t>
            </a:r>
            <a:r>
              <a:rPr kumimoji="0" lang="en-US" sz="1500" b="1" i="1" u="none" strike="noStrike" kern="800" cap="none" spc="200" normalizeH="0" baseline="0" noProof="0" dirty="0" err="1">
                <a:ln>
                  <a:noFill/>
                </a:ln>
                <a:solidFill>
                  <a:srgbClr val="635D59"/>
                </a:solidFill>
                <a:effectLst/>
                <a:uLnTx/>
                <a:uFillTx/>
              </a:rPr>
              <a:t>amélioré</a:t>
            </a:r>
            <a:r>
              <a:rPr kumimoji="0" lang="en-US" sz="1500" b="1" i="1" u="none" strike="noStrike" kern="800" cap="none" spc="200" normalizeH="0" baseline="0" noProof="0" dirty="0">
                <a:ln>
                  <a:noFill/>
                </a:ln>
                <a:solidFill>
                  <a:srgbClr val="635D59"/>
                </a:solidFill>
                <a:effectLst/>
                <a:uLnTx/>
                <a:uFillTx/>
              </a:rPr>
              <a:t> par</a:t>
            </a:r>
            <a:r>
              <a:rPr kumimoji="0" lang="en-US" sz="1500" b="1" i="1" u="none" strike="noStrike" kern="800" cap="none" spc="200" normalizeH="0" noProof="0" dirty="0">
                <a:ln>
                  <a:noFill/>
                </a:ln>
                <a:solidFill>
                  <a:srgbClr val="635D59"/>
                </a:solidFill>
                <a:effectLst/>
                <a:uLnTx/>
                <a:uFillTx/>
              </a:rPr>
              <a:t> l’ APPRENTI- SAGE</a:t>
            </a:r>
            <a:r>
              <a:rPr kumimoji="0" lang="en-US" sz="1500" b="1" i="1" u="none" strike="noStrike" kern="800" cap="none" spc="200" normalizeH="0" baseline="0" noProof="0" dirty="0">
                <a:ln>
                  <a:noFill/>
                </a:ln>
                <a:solidFill>
                  <a:srgbClr val="635D59"/>
                </a:solidFill>
                <a:effectLst/>
                <a:uLnTx/>
                <a:uFillTx/>
              </a:rPr>
              <a:t> </a:t>
            </a:r>
          </a:p>
        </p:txBody>
      </p:sp>
      <p:sp>
        <p:nvSpPr>
          <p:cNvPr id="26" name="TextBox 25"/>
          <p:cNvSpPr txBox="1"/>
          <p:nvPr/>
        </p:nvSpPr>
        <p:spPr>
          <a:xfrm>
            <a:off x="5384426" y="2833497"/>
            <a:ext cx="1723386" cy="1349873"/>
          </a:xfrm>
          <a:prstGeom prst="rect">
            <a:avLst/>
          </a:prstGeom>
        </p:spPr>
        <p:txBody>
          <a:bodyPr wrap="square" rtlCol="0" anchor="ctr">
            <a:noAutofit/>
          </a:bodyPr>
          <a:lstStyle/>
          <a:p>
            <a:pPr lvl="0" algn="ctr" defTabSz="914228">
              <a:defRPr/>
            </a:pPr>
            <a:r>
              <a:rPr lang="en-US" sz="1500" b="1" i="1" kern="800" spc="200" dirty="0">
                <a:solidFill>
                  <a:srgbClr val="635D59"/>
                </a:solidFill>
              </a:rPr>
              <a:t>DONNÉES  </a:t>
            </a:r>
            <a:r>
              <a:rPr lang="en-US" sz="1500" b="1" i="1" kern="800" spc="200" dirty="0" err="1">
                <a:solidFill>
                  <a:srgbClr val="635D59"/>
                </a:solidFill>
              </a:rPr>
              <a:t>recueilli</a:t>
            </a:r>
            <a:r>
              <a:rPr lang="en-US" sz="1500" b="1" i="1" kern="800" spc="200" dirty="0">
                <a:solidFill>
                  <a:srgbClr val="635D59"/>
                </a:solidFill>
              </a:rPr>
              <a:t> </a:t>
            </a:r>
            <a:r>
              <a:rPr lang="en-US" sz="1500" b="1" i="1" kern="800" spc="200" dirty="0" err="1">
                <a:solidFill>
                  <a:srgbClr val="635D59"/>
                </a:solidFill>
              </a:rPr>
              <a:t>en</a:t>
            </a:r>
            <a:r>
              <a:rPr lang="en-US" sz="1500" b="1" i="1" kern="800" spc="200" dirty="0">
                <a:solidFill>
                  <a:srgbClr val="635D59"/>
                </a:solidFill>
              </a:rPr>
              <a:t> </a:t>
            </a:r>
            <a:r>
              <a:rPr lang="en-US" sz="1500" b="1" i="1" kern="800" spc="120" dirty="0">
                <a:solidFill>
                  <a:srgbClr val="635D59"/>
                </a:solidFill>
              </a:rPr>
              <a:t>PRODUCTION</a:t>
            </a:r>
          </a:p>
        </p:txBody>
      </p:sp>
      <p:sp>
        <p:nvSpPr>
          <p:cNvPr id="27" name="TextBox 26"/>
          <p:cNvSpPr txBox="1"/>
          <p:nvPr/>
        </p:nvSpPr>
        <p:spPr>
          <a:xfrm>
            <a:off x="7056471" y="2833497"/>
            <a:ext cx="1723386" cy="1349873"/>
          </a:xfrm>
          <a:prstGeom prst="rect">
            <a:avLst/>
          </a:prstGeom>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1" u="none" strike="noStrike" kern="800" cap="none" spc="200" normalizeH="0" baseline="0" noProof="0" dirty="0">
                <a:ln>
                  <a:noFill/>
                </a:ln>
                <a:solidFill>
                  <a:srgbClr val="635D59"/>
                </a:solidFill>
                <a:effectLst/>
                <a:uLnTx/>
                <a:uFillTx/>
                <a:cs typeface="Segoe UI" panose="020B0502040204020203" pitchFamily="34" charset="0"/>
              </a:rPr>
              <a:t>GÉRER</a:t>
            </a:r>
            <a:r>
              <a:rPr kumimoji="0" lang="en-US" sz="1500" b="1" i="1" u="none" strike="noStrike" kern="800" cap="none" spc="200" normalizeH="0" noProof="0" dirty="0">
                <a:ln>
                  <a:noFill/>
                </a:ln>
                <a:solidFill>
                  <a:srgbClr val="635D59"/>
                </a:solidFill>
                <a:effectLst/>
                <a:uLnTx/>
                <a:uFillTx/>
                <a:cs typeface="Segoe UI" panose="020B0502040204020203" pitchFamily="34" charset="0"/>
              </a:rPr>
              <a:t> LA DETTE </a:t>
            </a:r>
            <a:r>
              <a:rPr kumimoji="0" lang="en-US" sz="1500" b="1" i="1" u="none" strike="noStrike" kern="800" cap="none" spc="200" normalizeH="0" baseline="0" noProof="0" dirty="0">
                <a:ln>
                  <a:noFill/>
                </a:ln>
                <a:solidFill>
                  <a:srgbClr val="635D59"/>
                </a:solidFill>
                <a:effectLst/>
                <a:uLnTx/>
                <a:uFillTx/>
                <a:cs typeface="Segoe UI" panose="020B0502040204020203" pitchFamily="34" charset="0"/>
              </a:rPr>
              <a:t>TECHNIQUE</a:t>
            </a:r>
          </a:p>
        </p:txBody>
      </p:sp>
      <p:sp>
        <p:nvSpPr>
          <p:cNvPr id="28" name="TextBox 27"/>
          <p:cNvSpPr txBox="1"/>
          <p:nvPr/>
        </p:nvSpPr>
        <p:spPr>
          <a:xfrm>
            <a:off x="8761882" y="2833497"/>
            <a:ext cx="1723386" cy="1349873"/>
          </a:xfrm>
          <a:prstGeom prst="rect">
            <a:avLst/>
          </a:prstGeom>
        </p:spPr>
        <p:txBody>
          <a:bodyPr wrap="square" rtlCol="0" anchor="ctr">
            <a:noAutofit/>
          </a:bodyPr>
          <a:lstStyle/>
          <a:p>
            <a:pPr marL="0" marR="0" lvl="0" indent="0" algn="ctr" defTabSz="914228" eaLnBrk="1" fontAlgn="auto" latinLnBrk="0" hangingPunct="1">
              <a:lnSpc>
                <a:spcPct val="100000"/>
              </a:lnSpc>
              <a:spcBef>
                <a:spcPts val="0"/>
              </a:spcBef>
              <a:spcAft>
                <a:spcPts val="0"/>
              </a:spcAft>
              <a:buClrTx/>
              <a:buSzTx/>
              <a:buFontTx/>
              <a:buNone/>
              <a:tabLst/>
              <a:defRPr/>
            </a:pPr>
            <a:r>
              <a:rPr kumimoji="0" lang="en-US" sz="1500" b="1" i="1" u="none" strike="noStrike" kern="800" cap="none" spc="120" normalizeH="0" baseline="0" noProof="0" dirty="0">
                <a:ln>
                  <a:noFill/>
                </a:ln>
                <a:solidFill>
                  <a:srgbClr val="635D59"/>
                </a:solidFill>
                <a:effectLst/>
                <a:uLnTx/>
                <a:uFillTx/>
              </a:rPr>
              <a:t>PRODUCTION </a:t>
            </a:r>
            <a:r>
              <a:rPr kumimoji="0" lang="en-US" sz="1500" b="1" i="1" u="none" strike="noStrike" kern="800" cap="none" spc="200" normalizeH="0" baseline="0" noProof="0" dirty="0">
                <a:ln>
                  <a:noFill/>
                </a:ln>
                <a:solidFill>
                  <a:srgbClr val="635D59"/>
                </a:solidFill>
                <a:effectLst/>
                <a:uLnTx/>
                <a:uFillTx/>
              </a:rPr>
              <a:t>FIRST MINDSET</a:t>
            </a:r>
          </a:p>
        </p:txBody>
      </p:sp>
      <p:sp>
        <p:nvSpPr>
          <p:cNvPr id="29" name="TextBox 28"/>
          <p:cNvSpPr txBox="1"/>
          <p:nvPr/>
        </p:nvSpPr>
        <p:spPr>
          <a:xfrm>
            <a:off x="10485268" y="2833497"/>
            <a:ext cx="1723386" cy="1349873"/>
          </a:xfrm>
          <a:prstGeom prst="rect">
            <a:avLst/>
          </a:prstGeom>
        </p:spPr>
        <p:txBody>
          <a:bodyPr wrap="square" rtlCol="0" anchor="ctr">
            <a:noAutofit/>
          </a:bodyPr>
          <a:lstStyle/>
          <a:p>
            <a:pPr marL="0" marR="0" lvl="0" indent="0" algn="ctr" defTabSz="914228" eaLnBrk="1" fontAlgn="auto" latinLnBrk="0" hangingPunct="1">
              <a:lnSpc>
                <a:spcPct val="100000"/>
              </a:lnSpc>
              <a:spcBef>
                <a:spcPts val="0"/>
              </a:spcBef>
              <a:spcAft>
                <a:spcPts val="0"/>
              </a:spcAft>
              <a:buClrTx/>
              <a:buSzTx/>
              <a:buFontTx/>
              <a:buNone/>
              <a:tabLst/>
              <a:defRPr/>
            </a:pPr>
            <a:r>
              <a:rPr kumimoji="0" lang="en-US" sz="1500" b="1" i="1" u="none" strike="noStrike" kern="800" cap="none" spc="200" normalizeH="0" baseline="0" noProof="0" dirty="0">
                <a:ln>
                  <a:noFill/>
                </a:ln>
                <a:solidFill>
                  <a:srgbClr val="635D59"/>
                </a:solidFill>
                <a:effectLst/>
                <a:uLnTx/>
                <a:uFillTx/>
              </a:rPr>
              <a:t>INFRA as a FLEXIBLE RESOURCE</a:t>
            </a:r>
          </a:p>
        </p:txBody>
      </p:sp>
    </p:spTree>
    <p:extLst>
      <p:ext uri="{BB962C8B-B14F-4D97-AF65-F5344CB8AC3E}">
        <p14:creationId xmlns:p14="http://schemas.microsoft.com/office/powerpoint/2010/main" val="10538710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9516436" y="4113406"/>
            <a:ext cx="0" cy="903987"/>
          </a:xfrm>
          <a:prstGeom prst="line">
            <a:avLst/>
          </a:prstGeom>
          <a:noFill/>
          <a:ln w="12700" cap="flat" cmpd="sng" algn="ctr">
            <a:solidFill>
              <a:srgbClr val="522980"/>
            </a:solidFill>
            <a:prstDash val="solid"/>
            <a:miter lim="800000"/>
          </a:ln>
          <a:effectLst/>
        </p:spPr>
      </p:cxnSp>
      <p:cxnSp>
        <p:nvCxnSpPr>
          <p:cNvPr id="19" name="Straight Connector 18"/>
          <p:cNvCxnSpPr/>
          <p:nvPr/>
        </p:nvCxnSpPr>
        <p:spPr>
          <a:xfrm flipV="1">
            <a:off x="11121538" y="2066233"/>
            <a:ext cx="0" cy="903987"/>
          </a:xfrm>
          <a:prstGeom prst="line">
            <a:avLst/>
          </a:prstGeom>
          <a:noFill/>
          <a:ln w="12700" cap="flat" cmpd="sng" algn="ctr">
            <a:solidFill>
              <a:srgbClr val="4D247C"/>
            </a:solidFill>
            <a:prstDash val="solid"/>
            <a:miter lim="800000"/>
          </a:ln>
          <a:effectLst/>
        </p:spPr>
      </p:cxnSp>
      <p:cxnSp>
        <p:nvCxnSpPr>
          <p:cNvPr id="27" name="Straight Connector 26"/>
          <p:cNvCxnSpPr/>
          <p:nvPr/>
        </p:nvCxnSpPr>
        <p:spPr>
          <a:xfrm>
            <a:off x="6122867" y="3847898"/>
            <a:ext cx="0" cy="903987"/>
          </a:xfrm>
          <a:prstGeom prst="line">
            <a:avLst/>
          </a:prstGeom>
          <a:noFill/>
          <a:ln w="15875" cap="flat" cmpd="sng" algn="ctr">
            <a:solidFill>
              <a:srgbClr val="512980"/>
            </a:solidFill>
            <a:prstDash val="solid"/>
            <a:miter lim="800000"/>
          </a:ln>
          <a:effectLst/>
        </p:spPr>
      </p:cxnSp>
      <p:cxnSp>
        <p:nvCxnSpPr>
          <p:cNvPr id="35" name="Straight Connector 34"/>
          <p:cNvCxnSpPr/>
          <p:nvPr/>
        </p:nvCxnSpPr>
        <p:spPr>
          <a:xfrm>
            <a:off x="2684032" y="4117049"/>
            <a:ext cx="0" cy="903987"/>
          </a:xfrm>
          <a:prstGeom prst="line">
            <a:avLst/>
          </a:prstGeom>
          <a:noFill/>
          <a:ln w="12700" cap="flat" cmpd="sng" algn="ctr">
            <a:solidFill>
              <a:srgbClr val="4C227C"/>
            </a:solidFill>
            <a:prstDash val="solid"/>
            <a:miter lim="800000"/>
          </a:ln>
          <a:effectLst/>
        </p:spPr>
      </p:cxnSp>
      <p:cxnSp>
        <p:nvCxnSpPr>
          <p:cNvPr id="39" name="Straight Connector 38"/>
          <p:cNvCxnSpPr/>
          <p:nvPr/>
        </p:nvCxnSpPr>
        <p:spPr>
          <a:xfrm flipV="1">
            <a:off x="947348" y="2064371"/>
            <a:ext cx="0" cy="903987"/>
          </a:xfrm>
          <a:prstGeom prst="line">
            <a:avLst/>
          </a:prstGeom>
          <a:noFill/>
          <a:ln w="12700" cap="flat" cmpd="sng" algn="ctr">
            <a:solidFill>
              <a:srgbClr val="4D247C"/>
            </a:solidFill>
            <a:prstDash val="solid"/>
            <a:miter lim="800000"/>
          </a:ln>
          <a:effectLst/>
        </p:spPr>
      </p:cxnSp>
      <p:sp>
        <p:nvSpPr>
          <p:cNvPr id="2" name="Title 1"/>
          <p:cNvSpPr>
            <a:spLocks noGrp="1"/>
          </p:cNvSpPr>
          <p:nvPr>
            <p:ph type="title"/>
          </p:nvPr>
        </p:nvSpPr>
        <p:spPr/>
        <p:txBody>
          <a:bodyPr/>
          <a:lstStyle/>
          <a:p>
            <a:pPr algn="ctr"/>
            <a:r>
              <a:rPr lang="en-US" dirty="0" err="1"/>
              <a:t>Pratiques</a:t>
            </a:r>
            <a:r>
              <a:rPr lang="en-US" dirty="0"/>
              <a:t> de DevOps</a:t>
            </a:r>
          </a:p>
        </p:txBody>
      </p:sp>
      <p:grpSp>
        <p:nvGrpSpPr>
          <p:cNvPr id="3" name="Group 2"/>
          <p:cNvGrpSpPr/>
          <p:nvPr/>
        </p:nvGrpSpPr>
        <p:grpSpPr>
          <a:xfrm>
            <a:off x="227820" y="2359633"/>
            <a:ext cx="11980834" cy="1975829"/>
            <a:chOff x="227820" y="2359633"/>
            <a:chExt cx="11980834" cy="1975829"/>
          </a:xfrm>
        </p:grpSpPr>
        <p:cxnSp>
          <p:nvCxnSpPr>
            <p:cNvPr id="23" name="Straight Connector 22"/>
            <p:cNvCxnSpPr/>
            <p:nvPr/>
          </p:nvCxnSpPr>
          <p:spPr>
            <a:xfrm flipV="1">
              <a:off x="7807908" y="2363029"/>
              <a:ext cx="0" cy="903987"/>
            </a:xfrm>
            <a:prstGeom prst="line">
              <a:avLst/>
            </a:prstGeom>
            <a:noFill/>
            <a:ln w="12700" cap="flat" cmpd="sng" algn="ctr">
              <a:solidFill>
                <a:srgbClr val="522A80"/>
              </a:solidFill>
              <a:prstDash val="solid"/>
              <a:miter lim="800000"/>
            </a:ln>
            <a:effectLst/>
          </p:spPr>
        </p:cxnSp>
        <p:cxnSp>
          <p:nvCxnSpPr>
            <p:cNvPr id="31" name="Straight Connector 30"/>
            <p:cNvCxnSpPr/>
            <p:nvPr/>
          </p:nvCxnSpPr>
          <p:spPr>
            <a:xfrm flipV="1">
              <a:off x="4381979" y="2359633"/>
              <a:ext cx="0" cy="903987"/>
            </a:xfrm>
            <a:prstGeom prst="line">
              <a:avLst/>
            </a:prstGeom>
            <a:noFill/>
            <a:ln w="12700" cap="flat" cmpd="sng" algn="ctr">
              <a:solidFill>
                <a:srgbClr val="542C81"/>
              </a:solidFill>
              <a:prstDash val="solid"/>
              <a:miter lim="800000"/>
            </a:ln>
            <a:effectLst/>
          </p:spPr>
        </p:cxnSp>
        <p:grpSp>
          <p:nvGrpSpPr>
            <p:cNvPr id="4" name="Group 3"/>
            <p:cNvGrpSpPr/>
            <p:nvPr/>
          </p:nvGrpSpPr>
          <p:grpSpPr>
            <a:xfrm>
              <a:off x="243376" y="2645558"/>
              <a:ext cx="11950869" cy="1689904"/>
              <a:chOff x="0" y="2584048"/>
              <a:chExt cx="11950869" cy="1689904"/>
            </a:xfrm>
          </p:grpSpPr>
          <p:pic>
            <p:nvPicPr>
              <p:cNvPr id="12" name="Picture 11"/>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0" y="2584048"/>
                <a:ext cx="1707267" cy="1689904"/>
              </a:xfrm>
              <a:prstGeom prst="rect">
                <a:avLst/>
              </a:prstGeom>
            </p:spPr>
          </p:pic>
          <p:pic>
            <p:nvPicPr>
              <p:cNvPr id="13" name="Picture 12"/>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1707267" y="2584048"/>
                <a:ext cx="1707267" cy="1689904"/>
              </a:xfrm>
              <a:prstGeom prst="rect">
                <a:avLst/>
              </a:prstGeom>
            </p:spPr>
          </p:pic>
          <p:pic>
            <p:nvPicPr>
              <p:cNvPr id="14" name="Picture 13"/>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3414534" y="2584048"/>
                <a:ext cx="1707267" cy="1689904"/>
              </a:xfrm>
              <a:prstGeom prst="rect">
                <a:avLst/>
              </a:prstGeom>
            </p:spPr>
          </p:pic>
          <p:pic>
            <p:nvPicPr>
              <p:cNvPr id="15" name="Picture 14"/>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5121801" y="2584048"/>
                <a:ext cx="1707267" cy="1689904"/>
              </a:xfrm>
              <a:prstGeom prst="rect">
                <a:avLst/>
              </a:prstGeom>
            </p:spPr>
          </p:pic>
          <p:pic>
            <p:nvPicPr>
              <p:cNvPr id="16" name="Picture 15"/>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6829068" y="2584048"/>
                <a:ext cx="1707267" cy="1689904"/>
              </a:xfrm>
              <a:prstGeom prst="rect">
                <a:avLst/>
              </a:prstGeom>
            </p:spPr>
          </p:pic>
          <p:pic>
            <p:nvPicPr>
              <p:cNvPr id="17" name="Picture 16"/>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8536335" y="2584048"/>
                <a:ext cx="1707267" cy="1689904"/>
              </a:xfrm>
              <a:prstGeom prst="rect">
                <a:avLst/>
              </a:prstGeom>
            </p:spPr>
          </p:pic>
          <p:pic>
            <p:nvPicPr>
              <p:cNvPr id="18" name="Picture 17"/>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2215" t="22184" r="21772" b="22373"/>
              <a:stretch/>
            </p:blipFill>
            <p:spPr>
              <a:xfrm>
                <a:off x="10243602" y="2584048"/>
                <a:ext cx="1707267" cy="1689904"/>
              </a:xfrm>
              <a:prstGeom prst="rect">
                <a:avLst/>
              </a:prstGeom>
            </p:spPr>
          </p:pic>
        </p:grpSp>
        <p:sp>
          <p:nvSpPr>
            <p:cNvPr id="5" name="TextBox 4"/>
            <p:cNvSpPr txBox="1"/>
            <p:nvPr/>
          </p:nvSpPr>
          <p:spPr>
            <a:xfrm>
              <a:off x="227820" y="2827147"/>
              <a:ext cx="1723386" cy="1349873"/>
            </a:xfrm>
            <a:prstGeom prst="rect">
              <a:avLst/>
            </a:prstGeom>
          </p:spPr>
          <p:txBody>
            <a:bodyPr wrap="square" rtlCol="0" anchor="ctr">
              <a:noAutofit/>
            </a:bodyPr>
            <a:lstStyle/>
            <a:p>
              <a:pPr lvl="0" algn="ctr" defTabSz="914228">
                <a:defRPr/>
              </a:pPr>
              <a:r>
                <a:rPr lang="en-US" sz="1500" b="1" i="1" kern="800" spc="150" dirty="0">
                  <a:solidFill>
                    <a:srgbClr val="635D59"/>
                  </a:solidFill>
                </a:rPr>
                <a:t>FLUX DE VALEUR CLIENT</a:t>
              </a:r>
            </a:p>
          </p:txBody>
        </p:sp>
        <p:sp>
          <p:nvSpPr>
            <p:cNvPr id="6" name="TextBox 5"/>
            <p:cNvSpPr txBox="1"/>
            <p:nvPr/>
          </p:nvSpPr>
          <p:spPr>
            <a:xfrm>
              <a:off x="2024812" y="2827147"/>
              <a:ext cx="1584327" cy="1349873"/>
            </a:xfrm>
            <a:prstGeom prst="rect">
              <a:avLst/>
            </a:prstGeom>
          </p:spPr>
          <p:txBody>
            <a:bodyPr wrap="square" rtlCol="0" anchor="ctr">
              <a:noAutofit/>
            </a:bodyPr>
            <a:lstStyle/>
            <a:p>
              <a:pPr lvl="0" algn="ctr" defTabSz="914228">
                <a:defRPr/>
              </a:pPr>
              <a:r>
                <a:rPr lang="en-US" sz="1500" b="1" i="1" kern="0" spc="150" dirty="0">
                  <a:solidFill>
                    <a:srgbClr val="635D59"/>
                  </a:solidFill>
                </a:rPr>
                <a:t>AUTONOMIE</a:t>
              </a:r>
            </a:p>
            <a:p>
              <a:pPr algn="ctr" defTabSz="914228">
                <a:defRPr/>
              </a:pPr>
              <a:r>
                <a:rPr lang="en-US" sz="1500" b="1" i="1" kern="0" spc="150" dirty="0">
                  <a:solidFill>
                    <a:srgbClr val="635D59"/>
                  </a:solidFill>
                </a:rPr>
                <a:t>et</a:t>
              </a:r>
            </a:p>
            <a:p>
              <a:pPr algn="ctr" defTabSz="914228">
                <a:defRPr/>
              </a:pPr>
              <a:r>
                <a:rPr lang="en-US" sz="1500" b="1" i="1" kern="0" spc="150" dirty="0">
                  <a:solidFill>
                    <a:srgbClr val="635D59"/>
                  </a:solidFill>
                </a:rPr>
                <a:t>ALIGNEMENT</a:t>
              </a:r>
            </a:p>
          </p:txBody>
        </p:sp>
        <p:sp>
          <p:nvSpPr>
            <p:cNvPr id="7" name="TextBox 6"/>
            <p:cNvSpPr txBox="1"/>
            <p:nvPr/>
          </p:nvSpPr>
          <p:spPr>
            <a:xfrm>
              <a:off x="3649851" y="2827147"/>
              <a:ext cx="1723386" cy="1349873"/>
            </a:xfrm>
            <a:prstGeom prst="rect">
              <a:avLst/>
            </a:prstGeom>
          </p:spPr>
          <p:txBody>
            <a:bodyPr wrap="square" rtlCol="0" anchor="ctr">
              <a:noAutofit/>
            </a:bodyPr>
            <a:lstStyle/>
            <a:p>
              <a:pPr lvl="0" algn="ctr" defTabSz="914228">
                <a:defRPr/>
              </a:pPr>
              <a:r>
                <a:rPr lang="en-US" sz="1500" b="1" i="1" kern="800" spc="200" dirty="0">
                  <a:solidFill>
                    <a:srgbClr val="635D59"/>
                  </a:solidFill>
                </a:rPr>
                <a:t>BACKLOG </a:t>
              </a:r>
              <a:r>
                <a:rPr lang="en-US" sz="1500" b="1" i="1" kern="800" spc="200" dirty="0" err="1">
                  <a:solidFill>
                    <a:srgbClr val="635D59"/>
                  </a:solidFill>
                </a:rPr>
                <a:t>amélioré</a:t>
              </a:r>
              <a:r>
                <a:rPr lang="en-US" sz="1500" b="1" i="1" kern="800" spc="200" dirty="0">
                  <a:solidFill>
                    <a:srgbClr val="635D59"/>
                  </a:solidFill>
                </a:rPr>
                <a:t> par l’ APPRENTI- SAGE</a:t>
              </a:r>
              <a:endParaRPr kumimoji="0" lang="en-US" sz="1500" b="1" i="1" u="none" strike="noStrike" kern="800" cap="none" spc="200" normalizeH="0" baseline="0" noProof="0" dirty="0">
                <a:ln>
                  <a:noFill/>
                </a:ln>
                <a:solidFill>
                  <a:srgbClr val="635D59"/>
                </a:solidFill>
                <a:effectLst/>
                <a:uLnTx/>
                <a:uFillTx/>
              </a:endParaRPr>
            </a:p>
          </p:txBody>
        </p:sp>
        <p:sp>
          <p:nvSpPr>
            <p:cNvPr id="8" name="TextBox 7"/>
            <p:cNvSpPr txBox="1"/>
            <p:nvPr/>
          </p:nvSpPr>
          <p:spPr>
            <a:xfrm>
              <a:off x="5384426" y="2833497"/>
              <a:ext cx="1723386" cy="1349873"/>
            </a:xfrm>
            <a:prstGeom prst="rect">
              <a:avLst/>
            </a:prstGeom>
          </p:spPr>
          <p:txBody>
            <a:bodyPr wrap="square" rtlCol="0" anchor="ctr">
              <a:noAutofit/>
            </a:bodyPr>
            <a:lstStyle/>
            <a:p>
              <a:pPr marL="0" marR="0" lvl="0" indent="0" algn="ctr" defTabSz="914228" eaLnBrk="1" fontAlgn="auto" latinLnBrk="0" hangingPunct="1">
                <a:lnSpc>
                  <a:spcPct val="100000"/>
                </a:lnSpc>
                <a:spcBef>
                  <a:spcPts val="0"/>
                </a:spcBef>
                <a:spcAft>
                  <a:spcPts val="0"/>
                </a:spcAft>
                <a:buClrTx/>
                <a:buSzTx/>
                <a:buFontTx/>
                <a:buNone/>
                <a:tabLst/>
                <a:defRPr/>
              </a:pPr>
              <a:r>
                <a:rPr kumimoji="0" lang="en-US" sz="1500" b="1" i="1" u="none" strike="noStrike" kern="800" cap="none" spc="200" normalizeH="0" baseline="0" noProof="0" dirty="0">
                  <a:ln>
                    <a:noFill/>
                  </a:ln>
                  <a:solidFill>
                    <a:srgbClr val="635D59"/>
                  </a:solidFill>
                  <a:effectLst/>
                  <a:uLnTx/>
                  <a:uFillTx/>
                </a:rPr>
                <a:t>DONNÉES</a:t>
              </a:r>
              <a:r>
                <a:rPr kumimoji="0" lang="en-US" sz="1500" b="1" i="1" u="none" strike="noStrike" kern="800" cap="none" spc="200" normalizeH="0" noProof="0" dirty="0">
                  <a:ln>
                    <a:noFill/>
                  </a:ln>
                  <a:solidFill>
                    <a:srgbClr val="635D59"/>
                  </a:solidFill>
                  <a:effectLst/>
                  <a:uLnTx/>
                  <a:uFillTx/>
                </a:rPr>
                <a:t> </a:t>
              </a:r>
              <a:r>
                <a:rPr kumimoji="0" lang="en-US" sz="1500" b="1" i="1" u="none" strike="noStrike" kern="800" cap="none" spc="200" normalizeH="0" baseline="0" noProof="0" dirty="0">
                  <a:ln>
                    <a:noFill/>
                  </a:ln>
                  <a:solidFill>
                    <a:srgbClr val="635D59"/>
                  </a:solidFill>
                  <a:effectLst/>
                  <a:uLnTx/>
                  <a:uFillTx/>
                </a:rPr>
                <a:t> </a:t>
              </a:r>
              <a:r>
                <a:rPr kumimoji="0" lang="en-US" sz="1500" b="1" i="1" u="none" strike="noStrike" kern="800" cap="none" spc="200" normalizeH="0" baseline="0" noProof="0" dirty="0" err="1">
                  <a:ln>
                    <a:noFill/>
                  </a:ln>
                  <a:solidFill>
                    <a:srgbClr val="635D59"/>
                  </a:solidFill>
                  <a:effectLst/>
                  <a:uLnTx/>
                  <a:uFillTx/>
                </a:rPr>
                <a:t>recueilli</a:t>
              </a:r>
              <a:r>
                <a:rPr kumimoji="0" lang="en-US" sz="1500" b="1" i="1" u="none" strike="noStrike" kern="800" cap="none" spc="200" normalizeH="0" baseline="0" noProof="0" dirty="0">
                  <a:ln>
                    <a:noFill/>
                  </a:ln>
                  <a:solidFill>
                    <a:srgbClr val="635D59"/>
                  </a:solidFill>
                  <a:effectLst/>
                  <a:uLnTx/>
                  <a:uFillTx/>
                </a:rPr>
                <a:t> </a:t>
              </a:r>
              <a:r>
                <a:rPr kumimoji="0" lang="en-US" sz="1500" b="1" i="1" u="none" strike="noStrike" kern="800" cap="none" spc="200" normalizeH="0" baseline="0" noProof="0" dirty="0" err="1">
                  <a:ln>
                    <a:noFill/>
                  </a:ln>
                  <a:solidFill>
                    <a:srgbClr val="635D59"/>
                  </a:solidFill>
                  <a:effectLst/>
                  <a:uLnTx/>
                  <a:uFillTx/>
                </a:rPr>
                <a:t>en</a:t>
              </a:r>
              <a:r>
                <a:rPr kumimoji="0" lang="en-US" sz="1500" b="1" i="1" u="none" strike="noStrike" kern="800" cap="none" spc="200" normalizeH="0" baseline="0" noProof="0" dirty="0">
                  <a:ln>
                    <a:noFill/>
                  </a:ln>
                  <a:solidFill>
                    <a:srgbClr val="635D59"/>
                  </a:solidFill>
                  <a:effectLst/>
                  <a:uLnTx/>
                  <a:uFillTx/>
                </a:rPr>
                <a:t> </a:t>
              </a:r>
              <a:r>
                <a:rPr kumimoji="0" lang="en-US" sz="1500" b="1" i="1" u="none" strike="noStrike" kern="800" cap="none" spc="120" normalizeH="0" baseline="0" noProof="0" dirty="0">
                  <a:ln>
                    <a:noFill/>
                  </a:ln>
                  <a:solidFill>
                    <a:srgbClr val="635D59"/>
                  </a:solidFill>
                  <a:effectLst/>
                  <a:uLnTx/>
                  <a:uFillTx/>
                </a:rPr>
                <a:t>PRODUCTION</a:t>
              </a:r>
            </a:p>
          </p:txBody>
        </p:sp>
        <p:sp>
          <p:nvSpPr>
            <p:cNvPr id="9" name="TextBox 8"/>
            <p:cNvSpPr txBox="1"/>
            <p:nvPr/>
          </p:nvSpPr>
          <p:spPr>
            <a:xfrm>
              <a:off x="7056471" y="2833497"/>
              <a:ext cx="1723386" cy="1349873"/>
            </a:xfrm>
            <a:prstGeom prst="rect">
              <a:avLst/>
            </a:prstGeom>
          </p:spPr>
          <p:txBody>
            <a:bodyPr wrap="square" rtlCol="0" anchor="ctr">
              <a:noAutofit/>
            </a:bodyPr>
            <a:lstStyle/>
            <a:p>
              <a:pPr lvl="0" algn="ctr" defTabSz="914400">
                <a:defRPr/>
              </a:pPr>
              <a:r>
                <a:rPr lang="en-US" sz="1500" b="1" i="1" kern="800" spc="200" dirty="0">
                  <a:solidFill>
                    <a:srgbClr val="635D59"/>
                  </a:solidFill>
                  <a:cs typeface="Segoe UI" panose="020B0502040204020203" pitchFamily="34" charset="0"/>
                </a:rPr>
                <a:t>GÉRER LA DETTE TECHNIQUE</a:t>
              </a:r>
            </a:p>
          </p:txBody>
        </p:sp>
        <p:sp>
          <p:nvSpPr>
            <p:cNvPr id="10" name="TextBox 9"/>
            <p:cNvSpPr txBox="1"/>
            <p:nvPr/>
          </p:nvSpPr>
          <p:spPr>
            <a:xfrm>
              <a:off x="8761882" y="2833497"/>
              <a:ext cx="1723386" cy="1349873"/>
            </a:xfrm>
            <a:prstGeom prst="rect">
              <a:avLst/>
            </a:prstGeom>
          </p:spPr>
          <p:txBody>
            <a:bodyPr wrap="square" rtlCol="0" anchor="ctr">
              <a:noAutofit/>
            </a:bodyPr>
            <a:lstStyle/>
            <a:p>
              <a:pPr marL="0" marR="0" lvl="0" indent="0" algn="ctr" defTabSz="914228" eaLnBrk="1" fontAlgn="auto" latinLnBrk="0" hangingPunct="1">
                <a:lnSpc>
                  <a:spcPct val="100000"/>
                </a:lnSpc>
                <a:spcBef>
                  <a:spcPts val="0"/>
                </a:spcBef>
                <a:spcAft>
                  <a:spcPts val="0"/>
                </a:spcAft>
                <a:buClrTx/>
                <a:buSzTx/>
                <a:buFontTx/>
                <a:buNone/>
                <a:tabLst/>
                <a:defRPr/>
              </a:pPr>
              <a:r>
                <a:rPr kumimoji="0" lang="en-US" sz="1500" b="1" i="1" u="none" strike="noStrike" kern="800" cap="none" spc="120" normalizeH="0" baseline="0" noProof="0" dirty="0">
                  <a:ln>
                    <a:noFill/>
                  </a:ln>
                  <a:solidFill>
                    <a:srgbClr val="635D59"/>
                  </a:solidFill>
                  <a:effectLst/>
                  <a:uLnTx/>
                  <a:uFillTx/>
                </a:rPr>
                <a:t>PRODUCTION </a:t>
              </a:r>
              <a:r>
                <a:rPr kumimoji="0" lang="en-US" sz="1500" b="1" i="1" u="none" strike="noStrike" kern="800" cap="none" spc="200" normalizeH="0" baseline="0" noProof="0" dirty="0">
                  <a:ln>
                    <a:noFill/>
                  </a:ln>
                  <a:solidFill>
                    <a:srgbClr val="635D59"/>
                  </a:solidFill>
                  <a:effectLst/>
                  <a:uLnTx/>
                  <a:uFillTx/>
                </a:rPr>
                <a:t>FIRST MINDSET</a:t>
              </a:r>
            </a:p>
          </p:txBody>
        </p:sp>
        <p:sp>
          <p:nvSpPr>
            <p:cNvPr id="11" name="TextBox 10"/>
            <p:cNvSpPr txBox="1"/>
            <p:nvPr/>
          </p:nvSpPr>
          <p:spPr>
            <a:xfrm>
              <a:off x="10485268" y="2833497"/>
              <a:ext cx="1723386" cy="1349873"/>
            </a:xfrm>
            <a:prstGeom prst="rect">
              <a:avLst/>
            </a:prstGeom>
          </p:spPr>
          <p:txBody>
            <a:bodyPr wrap="square" rtlCol="0" anchor="ctr">
              <a:noAutofit/>
            </a:bodyPr>
            <a:lstStyle/>
            <a:p>
              <a:pPr marL="0" marR="0" lvl="0" indent="0" algn="ctr" defTabSz="914228" eaLnBrk="1" fontAlgn="auto" latinLnBrk="0" hangingPunct="1">
                <a:lnSpc>
                  <a:spcPct val="100000"/>
                </a:lnSpc>
                <a:spcBef>
                  <a:spcPts val="0"/>
                </a:spcBef>
                <a:spcAft>
                  <a:spcPts val="0"/>
                </a:spcAft>
                <a:buClrTx/>
                <a:buSzTx/>
                <a:buFontTx/>
                <a:buNone/>
                <a:tabLst/>
                <a:defRPr/>
              </a:pPr>
              <a:r>
                <a:rPr kumimoji="0" lang="en-US" sz="1500" b="1" i="1" u="none" strike="noStrike" kern="800" cap="none" spc="200" normalizeH="0" baseline="0" noProof="0" dirty="0">
                  <a:ln>
                    <a:noFill/>
                  </a:ln>
                  <a:solidFill>
                    <a:srgbClr val="635D59"/>
                  </a:solidFill>
                  <a:effectLst/>
                  <a:uLnTx/>
                  <a:uFillTx/>
                </a:rPr>
                <a:t>INFRA as a FLEXIBLE RESOURCE</a:t>
              </a:r>
            </a:p>
          </p:txBody>
        </p:sp>
      </p:grpSp>
      <p:sp>
        <p:nvSpPr>
          <p:cNvPr id="20" name="Rectangle 19"/>
          <p:cNvSpPr/>
          <p:nvPr/>
        </p:nvSpPr>
        <p:spPr>
          <a:xfrm flipH="1">
            <a:off x="9661831" y="268578"/>
            <a:ext cx="2629639" cy="1754326"/>
          </a:xfrm>
          <a:prstGeom prst="rect">
            <a:avLst/>
          </a:prstGeom>
        </p:spPr>
        <p:txBody>
          <a:bodyPr wrap="square">
            <a:spAutoFit/>
          </a:bodyPr>
          <a:lstStyle/>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Infrastructure comme code</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Cloud Dev / Test</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Mise à l'échelle automatique</a:t>
            </a:r>
          </a:p>
          <a:p>
            <a:pPr defTabSz="914400">
              <a:lnSpc>
                <a:spcPct val="150000"/>
              </a:lnSpc>
              <a:defRPr/>
            </a:pPr>
            <a:r>
              <a:rPr lang="fr-FR" sz="1200" i="1" kern="0" dirty="0" err="1">
                <a:solidFill>
                  <a:srgbClr val="3C3C3C"/>
                </a:solidFill>
                <a:ea typeface="Calibri" panose="020F0502020204030204" pitchFamily="34" charset="0"/>
                <a:cs typeface="Arial" panose="020B0604020202020204" pitchFamily="34" charset="0"/>
              </a:rPr>
              <a:t>Sandboxing</a:t>
            </a:r>
            <a:r>
              <a:rPr lang="fr-FR" sz="1200" i="1" kern="0" dirty="0">
                <a:solidFill>
                  <a:srgbClr val="3C3C3C"/>
                </a:solidFill>
                <a:ea typeface="Calibri" panose="020F0502020204030204" pitchFamily="34" charset="0"/>
                <a:cs typeface="Arial" panose="020B0604020202020204" pitchFamily="34" charset="0"/>
              </a:rPr>
              <a:t> / Dev et Test </a:t>
            </a:r>
            <a:r>
              <a:rPr lang="fr-FR" sz="1200" i="1" kern="0" dirty="0" err="1">
                <a:solidFill>
                  <a:srgbClr val="3C3C3C"/>
                </a:solidFill>
                <a:ea typeface="Calibri" panose="020F0502020204030204" pitchFamily="34" charset="0"/>
                <a:cs typeface="Arial" panose="020B0604020202020204" pitchFamily="34" charset="0"/>
              </a:rPr>
              <a:t>Labs</a:t>
            </a:r>
            <a:endParaRPr lang="fr-FR" sz="1200" i="1" kern="0" dirty="0">
              <a:solidFill>
                <a:srgbClr val="3C3C3C"/>
              </a:solidFill>
              <a:ea typeface="Calibri" panose="020F0502020204030204" pitchFamily="34" charset="0"/>
              <a:cs typeface="Arial" panose="020B0604020202020204" pitchFamily="34" charset="0"/>
            </a:endParaRP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Containerisation</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Architecture des microsystèmes</a:t>
            </a:r>
            <a:endParaRPr lang="en-US" sz="1200" i="1" kern="0" dirty="0">
              <a:solidFill>
                <a:srgbClr val="3C3C3C"/>
              </a:solidFill>
              <a:ea typeface="Calibri" panose="020F0502020204030204" pitchFamily="34" charset="0"/>
              <a:cs typeface="Arial" panose="020B0604020202020204" pitchFamily="34" charset="0"/>
            </a:endParaRPr>
          </a:p>
        </p:txBody>
      </p:sp>
      <p:sp>
        <p:nvSpPr>
          <p:cNvPr id="29" name="Rectangle 28"/>
          <p:cNvSpPr/>
          <p:nvPr/>
        </p:nvSpPr>
        <p:spPr>
          <a:xfrm flipH="1">
            <a:off x="5331562" y="4768590"/>
            <a:ext cx="2253455" cy="1532727"/>
          </a:xfrm>
          <a:prstGeom prst="rect">
            <a:avLst/>
          </a:prstGeom>
        </p:spPr>
        <p:txBody>
          <a:bodyPr wrap="square">
            <a:spAutoFit/>
          </a:bodyPr>
          <a:lstStyle/>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Test en production</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Surveillance de l'utilisation</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Télémétrie utilisateur</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Rétroaction des intervenants</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Drapeaux de fonctionnalités</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Expériences</a:t>
            </a:r>
            <a:endParaRPr lang="en-US" sz="1200" i="1" kern="0" dirty="0">
              <a:solidFill>
                <a:srgbClr val="3C3C3C"/>
              </a:solidFill>
              <a:ea typeface="Calibri" panose="020F0502020204030204" pitchFamily="34" charset="0"/>
              <a:cs typeface="Arial" panose="020B0604020202020204" pitchFamily="34" charset="0"/>
            </a:endParaRPr>
          </a:p>
        </p:txBody>
      </p:sp>
      <p:sp>
        <p:nvSpPr>
          <p:cNvPr id="37" name="Rectangle 36"/>
          <p:cNvSpPr/>
          <p:nvPr/>
        </p:nvSpPr>
        <p:spPr>
          <a:xfrm flipH="1">
            <a:off x="1892727" y="5062602"/>
            <a:ext cx="2253455" cy="812530"/>
          </a:xfrm>
          <a:prstGeom prst="rect">
            <a:avLst/>
          </a:prstGeom>
        </p:spPr>
        <p:txBody>
          <a:bodyPr wrap="square">
            <a:spAutoFit/>
          </a:bodyPr>
          <a:lstStyle/>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Escalé Agile</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Équipes autonomes</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Fonctions vedettes</a:t>
            </a:r>
            <a:endParaRPr lang="en-US" sz="1200" i="1" kern="0" dirty="0">
              <a:solidFill>
                <a:srgbClr val="3C3C3C"/>
              </a:solidFill>
              <a:ea typeface="Calibri" panose="020F0502020204030204" pitchFamily="34" charset="0"/>
              <a:cs typeface="Arial" panose="020B0604020202020204" pitchFamily="34" charset="0"/>
            </a:endParaRPr>
          </a:p>
        </p:txBody>
      </p:sp>
      <p:sp>
        <p:nvSpPr>
          <p:cNvPr id="41" name="Rectangle 40"/>
          <p:cNvSpPr/>
          <p:nvPr/>
        </p:nvSpPr>
        <p:spPr>
          <a:xfrm flipH="1">
            <a:off x="156043" y="748461"/>
            <a:ext cx="2253455" cy="1200329"/>
          </a:xfrm>
          <a:prstGeom prst="rect">
            <a:avLst/>
          </a:prstGeom>
        </p:spPr>
        <p:txBody>
          <a:bodyPr wrap="square">
            <a:spAutoFit/>
          </a:bodyPr>
          <a:lstStyle/>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Test automatisé</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Intégration continue</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Déploiement continu</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Gestion des versions</a:t>
            </a:r>
            <a:endParaRPr lang="en-US" sz="1200" i="1" kern="0" dirty="0">
              <a:solidFill>
                <a:srgbClr val="3C3C3C"/>
              </a:solidFill>
              <a:ea typeface="Calibri" panose="020F0502020204030204" pitchFamily="34" charset="0"/>
              <a:cs typeface="Arial" panose="020B0604020202020204" pitchFamily="34" charset="0"/>
            </a:endParaRPr>
          </a:p>
        </p:txBody>
      </p:sp>
      <p:sp>
        <p:nvSpPr>
          <p:cNvPr id="46" name="Rectangle 45"/>
          <p:cNvSpPr/>
          <p:nvPr/>
        </p:nvSpPr>
        <p:spPr>
          <a:xfrm flipH="1">
            <a:off x="1918832" y="5676916"/>
            <a:ext cx="2253455" cy="332399"/>
          </a:xfrm>
          <a:prstGeom prst="rect">
            <a:avLst/>
          </a:prstGeom>
        </p:spPr>
        <p:txBody>
          <a:bodyPr wrap="square">
            <a:spAutoFit/>
          </a:bodyPr>
          <a:lstStyle/>
          <a:p>
            <a:pPr defTabSz="914400">
              <a:lnSpc>
                <a:spcPct val="130000"/>
              </a:lnSpc>
              <a:defRPr/>
            </a:pPr>
            <a:endParaRPr lang="en-US" sz="1200" kern="0" dirty="0">
              <a:solidFill>
                <a:srgbClr val="FFFFFF"/>
              </a:solidFill>
              <a:ea typeface="Calibri" panose="020F0502020204030204" pitchFamily="34" charset="0"/>
              <a:cs typeface="Arial" panose="020B0604020202020204" pitchFamily="34" charset="0"/>
            </a:endParaRPr>
          </a:p>
        </p:txBody>
      </p:sp>
      <p:sp>
        <p:nvSpPr>
          <p:cNvPr id="51" name="Rectangle 50"/>
          <p:cNvSpPr/>
          <p:nvPr/>
        </p:nvSpPr>
        <p:spPr>
          <a:xfrm flipH="1">
            <a:off x="3586322" y="1096845"/>
            <a:ext cx="2253455" cy="1200329"/>
          </a:xfrm>
          <a:prstGeom prst="rect">
            <a:avLst/>
          </a:prstGeom>
        </p:spPr>
        <p:txBody>
          <a:bodyPr wrap="square">
            <a:spAutoFit/>
          </a:bodyPr>
          <a:lstStyle/>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Surveillance de l'utilisation</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Collection de télémétrie</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Test en production</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Feedback des intervenants</a:t>
            </a:r>
            <a:endParaRPr lang="en-US" sz="1200" i="1" kern="0" dirty="0">
              <a:solidFill>
                <a:srgbClr val="3C3C3C"/>
              </a:solidFill>
              <a:ea typeface="Calibri" panose="020F0502020204030204" pitchFamily="34" charset="0"/>
              <a:cs typeface="Arial" panose="020B0604020202020204" pitchFamily="34" charset="0"/>
            </a:endParaRPr>
          </a:p>
        </p:txBody>
      </p:sp>
      <p:sp>
        <p:nvSpPr>
          <p:cNvPr id="52" name="Rectangle 51"/>
          <p:cNvSpPr/>
          <p:nvPr/>
        </p:nvSpPr>
        <p:spPr>
          <a:xfrm flipH="1">
            <a:off x="6883008" y="932362"/>
            <a:ext cx="2719525" cy="1477328"/>
          </a:xfrm>
          <a:prstGeom prst="rect">
            <a:avLst/>
          </a:prstGeom>
        </p:spPr>
        <p:txBody>
          <a:bodyPr wrap="square">
            <a:spAutoFit/>
          </a:bodyPr>
          <a:lstStyle/>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Examens des codes par les pairs</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Test automatisé</a:t>
            </a:r>
            <a:endParaRPr lang="fr-FR" sz="1200" kern="0" spc="-70" dirty="0">
              <a:solidFill>
                <a:srgbClr val="682A7A"/>
              </a:solidFill>
              <a:ea typeface="Calibri" panose="020F0502020204030204" pitchFamily="34" charset="0"/>
              <a:cs typeface="Arial" panose="020B0604020202020204" pitchFamily="34" charset="0"/>
            </a:endParaRP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Mesure continue</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Documentation Agile</a:t>
            </a:r>
          </a:p>
          <a:p>
            <a:pPr defTabSz="914400">
              <a:lnSpc>
                <a:spcPct val="150000"/>
              </a:lnSpc>
              <a:defRPr/>
            </a:pPr>
            <a:r>
              <a:rPr lang="fr-FR" sz="1200" i="1" kern="0" dirty="0">
                <a:solidFill>
                  <a:srgbClr val="3C3C3C"/>
                </a:solidFill>
                <a:ea typeface="Calibri" panose="020F0502020204030204" pitchFamily="34" charset="0"/>
                <a:cs typeface="Arial" panose="020B0604020202020204" pitchFamily="34" charset="0"/>
              </a:rPr>
              <a:t>Shift-</a:t>
            </a:r>
            <a:r>
              <a:rPr lang="fr-FR" sz="1200" i="1" kern="0" dirty="0" err="1">
                <a:solidFill>
                  <a:srgbClr val="3C3C3C"/>
                </a:solidFill>
                <a:ea typeface="Calibri" panose="020F0502020204030204" pitchFamily="34" charset="0"/>
                <a:cs typeface="Arial" panose="020B0604020202020204" pitchFamily="34" charset="0"/>
              </a:rPr>
              <a:t>Left</a:t>
            </a:r>
            <a:r>
              <a:rPr lang="fr-FR" sz="1200" i="1" kern="0" dirty="0">
                <a:solidFill>
                  <a:srgbClr val="3C3C3C"/>
                </a:solidFill>
                <a:ea typeface="Calibri" panose="020F0502020204030204" pitchFamily="34" charset="0"/>
                <a:cs typeface="Arial" panose="020B0604020202020204" pitchFamily="34" charset="0"/>
              </a:rPr>
              <a:t> dans la boucle interne</a:t>
            </a:r>
            <a:endParaRPr lang="en-US" sz="1200" i="1" kern="0" dirty="0">
              <a:solidFill>
                <a:srgbClr val="3C3C3C"/>
              </a:solidFill>
              <a:ea typeface="Calibri" panose="020F0502020204030204" pitchFamily="34" charset="0"/>
              <a:cs typeface="Arial" panose="020B0604020202020204" pitchFamily="34" charset="0"/>
            </a:endParaRPr>
          </a:p>
        </p:txBody>
      </p:sp>
      <p:sp>
        <p:nvSpPr>
          <p:cNvPr id="53" name="Rectangle 52"/>
          <p:cNvSpPr/>
          <p:nvPr/>
        </p:nvSpPr>
        <p:spPr>
          <a:xfrm flipH="1">
            <a:off x="8725131" y="5048546"/>
            <a:ext cx="3074355" cy="1532727"/>
          </a:xfrm>
          <a:prstGeom prst="rect">
            <a:avLst/>
          </a:prstGeom>
        </p:spPr>
        <p:txBody>
          <a:bodyPr wrap="square">
            <a:spAutoFit/>
          </a:bodyPr>
          <a:lstStyle/>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Application Performance Management</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Infrastructure comme code</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Livraison continue</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Gestion des versions</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Gestion de la configuration</a:t>
            </a:r>
          </a:p>
          <a:p>
            <a:pPr defTabSz="914400">
              <a:lnSpc>
                <a:spcPct val="130000"/>
              </a:lnSpc>
              <a:defRPr/>
            </a:pPr>
            <a:r>
              <a:rPr lang="fr-FR" sz="1200" i="1" kern="0" dirty="0">
                <a:solidFill>
                  <a:srgbClr val="3C3C3C"/>
                </a:solidFill>
                <a:ea typeface="Calibri" panose="020F0502020204030204" pitchFamily="34" charset="0"/>
                <a:cs typeface="Arial" panose="020B0604020202020204" pitchFamily="34" charset="0"/>
              </a:rPr>
              <a:t>Récupération automatisée</a:t>
            </a:r>
            <a:endParaRPr lang="en-US" sz="1200" i="1" kern="0" dirty="0">
              <a:solidFill>
                <a:srgbClr val="3C3C3C"/>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700263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err="1"/>
              <a:t>DevOps</a:t>
            </a:r>
            <a:r>
              <a:rPr lang="fr-BE" dirty="0"/>
              <a:t> </a:t>
            </a:r>
            <a:r>
              <a:rPr lang="fr-BE" dirty="0" err="1"/>
              <a:t>checkList</a:t>
            </a:r>
            <a:r>
              <a:rPr lang="fr-BE" dirty="0"/>
              <a:t> : </a:t>
            </a:r>
            <a:r>
              <a:rPr lang="fr-BE" b="1" dirty="0"/>
              <a:t>Culture</a:t>
            </a:r>
            <a:endParaRPr lang="en-GB" b="1" dirty="0"/>
          </a:p>
        </p:txBody>
      </p:sp>
      <p:sp>
        <p:nvSpPr>
          <p:cNvPr id="4" name="Text Placeholder 3"/>
          <p:cNvSpPr>
            <a:spLocks noGrp="1"/>
          </p:cNvSpPr>
          <p:nvPr>
            <p:ph type="body" sz="quarter" idx="10"/>
          </p:nvPr>
        </p:nvSpPr>
        <p:spPr>
          <a:xfrm>
            <a:off x="274638" y="1221157"/>
            <a:ext cx="11887199" cy="4431983"/>
          </a:xfrm>
        </p:spPr>
        <p:txBody>
          <a:bodyPr/>
          <a:lstStyle/>
          <a:p>
            <a:pPr marL="342900" indent="-342900">
              <a:buFont typeface="Wingdings" panose="05000000000000000000" pitchFamily="2" charset="2"/>
              <a:buChar char="q"/>
            </a:pPr>
            <a:r>
              <a:rPr lang="fr-FR" sz="2400" dirty="0"/>
              <a:t>Assurer l'alignement des entreprises entre les organisations et les équipes</a:t>
            </a:r>
          </a:p>
          <a:p>
            <a:pPr marL="342900" indent="-342900">
              <a:buFont typeface="Wingdings" panose="05000000000000000000" pitchFamily="2" charset="2"/>
              <a:buChar char="q"/>
            </a:pPr>
            <a:r>
              <a:rPr lang="fr-FR" sz="2400" dirty="0"/>
              <a:t>Assurez-vous que l'ensemble de l'équipe comprend le cycle de vie du logiciel</a:t>
            </a:r>
          </a:p>
          <a:p>
            <a:pPr marL="342900" indent="-342900">
              <a:buFont typeface="Wingdings" panose="05000000000000000000" pitchFamily="2" charset="2"/>
              <a:buChar char="q"/>
            </a:pPr>
            <a:r>
              <a:rPr lang="fr-FR" sz="2400" dirty="0"/>
              <a:t>Réduire le temps de cycle</a:t>
            </a:r>
          </a:p>
          <a:p>
            <a:pPr marL="342900" indent="-342900">
              <a:buFont typeface="Wingdings" panose="05000000000000000000" pitchFamily="2" charset="2"/>
              <a:buChar char="q"/>
            </a:pPr>
            <a:r>
              <a:rPr lang="fr-FR" sz="2400" dirty="0"/>
              <a:t>Examiner et améliorer les processus</a:t>
            </a:r>
          </a:p>
          <a:p>
            <a:pPr marL="342900" indent="-342900">
              <a:buFont typeface="Wingdings" panose="05000000000000000000" pitchFamily="2" charset="2"/>
              <a:buChar char="q"/>
            </a:pPr>
            <a:r>
              <a:rPr lang="fr-FR" sz="2400" dirty="0"/>
              <a:t>Faire une planification proactive</a:t>
            </a:r>
          </a:p>
          <a:p>
            <a:pPr marL="342900" indent="-342900">
              <a:buFont typeface="Wingdings" panose="05000000000000000000" pitchFamily="2" charset="2"/>
              <a:buChar char="q"/>
            </a:pPr>
            <a:r>
              <a:rPr lang="fr-FR" sz="2400" dirty="0"/>
              <a:t>Apprendre des échecs</a:t>
            </a:r>
          </a:p>
          <a:p>
            <a:pPr marL="342900" indent="-342900">
              <a:buFont typeface="Wingdings" panose="05000000000000000000" pitchFamily="2" charset="2"/>
              <a:buChar char="q"/>
            </a:pPr>
            <a:r>
              <a:rPr lang="fr-FR" sz="2400" dirty="0"/>
              <a:t>Optimiser la vitesse et collecter des données</a:t>
            </a:r>
          </a:p>
          <a:p>
            <a:pPr marL="342900" indent="-342900">
              <a:buFont typeface="Wingdings" panose="05000000000000000000" pitchFamily="2" charset="2"/>
              <a:buChar char="q"/>
            </a:pPr>
            <a:r>
              <a:rPr lang="fr-FR" sz="2400" dirty="0"/>
              <a:t>Avoir du temps pour apprendre</a:t>
            </a:r>
          </a:p>
          <a:p>
            <a:pPr marL="342900" indent="-342900">
              <a:buFont typeface="Wingdings" panose="05000000000000000000" pitchFamily="2" charset="2"/>
              <a:buChar char="q"/>
            </a:pPr>
            <a:r>
              <a:rPr lang="fr-FR" sz="2400" dirty="0"/>
              <a:t>Partager le savoir</a:t>
            </a:r>
            <a:endParaRPr lang="en-GB" sz="2400" dirty="0"/>
          </a:p>
        </p:txBody>
      </p:sp>
    </p:spTree>
    <p:extLst>
      <p:ext uri="{BB962C8B-B14F-4D97-AF65-F5344CB8AC3E}">
        <p14:creationId xmlns:p14="http://schemas.microsoft.com/office/powerpoint/2010/main" val="6835538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err="1"/>
              <a:t>DevOps</a:t>
            </a:r>
            <a:r>
              <a:rPr lang="fr-BE" dirty="0"/>
              <a:t> </a:t>
            </a:r>
            <a:r>
              <a:rPr lang="fr-BE" dirty="0" err="1"/>
              <a:t>checkList</a:t>
            </a:r>
            <a:r>
              <a:rPr lang="fr-BE" dirty="0"/>
              <a:t> : </a:t>
            </a:r>
            <a:r>
              <a:rPr lang="fr-BE" b="1" dirty="0" err="1"/>
              <a:t>Developpement</a:t>
            </a:r>
            <a:endParaRPr lang="en-GB" b="1" dirty="0"/>
          </a:p>
        </p:txBody>
      </p:sp>
      <p:sp>
        <p:nvSpPr>
          <p:cNvPr id="4" name="Text Placeholder 3"/>
          <p:cNvSpPr>
            <a:spLocks noGrp="1"/>
          </p:cNvSpPr>
          <p:nvPr>
            <p:ph type="body" sz="quarter" idx="10"/>
          </p:nvPr>
        </p:nvSpPr>
        <p:spPr>
          <a:xfrm>
            <a:off x="274638" y="1221157"/>
            <a:ext cx="11887199" cy="2880789"/>
          </a:xfrm>
        </p:spPr>
        <p:txBody>
          <a:bodyPr/>
          <a:lstStyle/>
          <a:p>
            <a:pPr marL="342900" indent="-342900">
              <a:buFont typeface="Wingdings" panose="05000000000000000000" pitchFamily="2" charset="2"/>
              <a:buChar char="q"/>
            </a:pPr>
            <a:r>
              <a:rPr lang="fr-FR" sz="2400" b="1" dirty="0"/>
              <a:t>Fournir aux développeurs des environnements de type production.</a:t>
            </a:r>
          </a:p>
          <a:p>
            <a:pPr marL="342900" indent="-342900">
              <a:buFont typeface="Wingdings" panose="05000000000000000000" pitchFamily="2" charset="2"/>
              <a:buChar char="q"/>
            </a:pPr>
            <a:r>
              <a:rPr lang="fr-FR" sz="2400" b="1" dirty="0"/>
              <a:t>Assurez-vous que tous les membres de l'équipe autorisés peuvent fournir une infrastructure et déployer l'application.</a:t>
            </a:r>
          </a:p>
          <a:p>
            <a:pPr marL="342900" indent="-342900">
              <a:buFont typeface="Wingdings" panose="05000000000000000000" pitchFamily="2" charset="2"/>
              <a:buChar char="q"/>
            </a:pPr>
            <a:r>
              <a:rPr lang="fr-FR" sz="2400" b="1" dirty="0"/>
              <a:t>Des équipes pour créer des environnements de production.</a:t>
            </a:r>
          </a:p>
          <a:p>
            <a:pPr marL="342900" indent="-342900">
              <a:buFont typeface="Wingdings" panose="05000000000000000000" pitchFamily="2" charset="2"/>
              <a:buChar char="q"/>
            </a:pPr>
            <a:r>
              <a:rPr lang="fr-FR" sz="2400" b="1" dirty="0"/>
              <a:t>Instrumentez la demande pour l'information.</a:t>
            </a:r>
          </a:p>
          <a:p>
            <a:pPr marL="342900" indent="-342900">
              <a:buFont typeface="Wingdings" panose="05000000000000000000" pitchFamily="2" charset="2"/>
              <a:buChar char="q"/>
            </a:pPr>
            <a:r>
              <a:rPr lang="fr-FR" sz="2400" b="1" dirty="0"/>
              <a:t>Suivre votre dette technique.</a:t>
            </a:r>
          </a:p>
          <a:p>
            <a:pPr marL="342900" indent="-342900">
              <a:buFont typeface="Wingdings" panose="05000000000000000000" pitchFamily="2" charset="2"/>
              <a:buChar char="q"/>
            </a:pPr>
            <a:r>
              <a:rPr lang="fr-FR" sz="2400" b="1" dirty="0"/>
              <a:t>Envisager de pousser les mises à jour directement à la production.</a:t>
            </a:r>
          </a:p>
        </p:txBody>
      </p:sp>
    </p:spTree>
    <p:extLst>
      <p:ext uri="{BB962C8B-B14F-4D97-AF65-F5344CB8AC3E}">
        <p14:creationId xmlns:p14="http://schemas.microsoft.com/office/powerpoint/2010/main" val="19478473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err="1"/>
              <a:t>DevOps</a:t>
            </a:r>
            <a:r>
              <a:rPr lang="fr-BE" dirty="0"/>
              <a:t> </a:t>
            </a:r>
            <a:r>
              <a:rPr lang="fr-BE" dirty="0" err="1"/>
              <a:t>checkList</a:t>
            </a:r>
            <a:r>
              <a:rPr lang="fr-BE" dirty="0"/>
              <a:t> : </a:t>
            </a:r>
            <a:r>
              <a:rPr lang="fr-BE" b="1" dirty="0" err="1"/>
              <a:t>Testing</a:t>
            </a:r>
            <a:endParaRPr lang="en-GB" b="1" dirty="0"/>
          </a:p>
        </p:txBody>
      </p:sp>
      <p:sp>
        <p:nvSpPr>
          <p:cNvPr id="4" name="Text Placeholder 3"/>
          <p:cNvSpPr>
            <a:spLocks noGrp="1"/>
          </p:cNvSpPr>
          <p:nvPr>
            <p:ph type="body" sz="quarter" idx="10"/>
          </p:nvPr>
        </p:nvSpPr>
        <p:spPr>
          <a:xfrm>
            <a:off x="274638" y="1221157"/>
            <a:ext cx="11887199" cy="3287054"/>
          </a:xfrm>
        </p:spPr>
        <p:txBody>
          <a:bodyPr/>
          <a:lstStyle/>
          <a:p>
            <a:pPr marL="342900" indent="-342900">
              <a:buFont typeface="Wingdings" panose="05000000000000000000" pitchFamily="2" charset="2"/>
              <a:buChar char="q"/>
            </a:pPr>
            <a:r>
              <a:rPr lang="fr-FR" sz="2400" b="1" dirty="0"/>
              <a:t>Automatiser les tests.</a:t>
            </a:r>
          </a:p>
          <a:p>
            <a:pPr marL="342900" indent="-342900">
              <a:buFont typeface="Wingdings" panose="05000000000000000000" pitchFamily="2" charset="2"/>
              <a:buChar char="q"/>
            </a:pPr>
            <a:r>
              <a:rPr lang="fr-FR" sz="2400" b="1" dirty="0"/>
              <a:t>Test des échecs</a:t>
            </a:r>
          </a:p>
          <a:p>
            <a:pPr marL="342900" indent="-342900">
              <a:buFont typeface="Wingdings" panose="05000000000000000000" pitchFamily="2" charset="2"/>
              <a:buChar char="q"/>
            </a:pPr>
            <a:r>
              <a:rPr lang="fr-FR" sz="2400" b="1" dirty="0"/>
              <a:t>Test en production.</a:t>
            </a:r>
          </a:p>
          <a:p>
            <a:pPr marL="342900" indent="-342900">
              <a:buFont typeface="Wingdings" panose="05000000000000000000" pitchFamily="2" charset="2"/>
              <a:buChar char="q"/>
            </a:pPr>
            <a:r>
              <a:rPr lang="fr-FR" sz="2400" b="1" dirty="0"/>
              <a:t>Automatisez les tests de performance pour identifier rapidement les problèmes de performance.</a:t>
            </a:r>
          </a:p>
          <a:p>
            <a:pPr marL="342900" indent="-342900">
              <a:buFont typeface="Wingdings" panose="05000000000000000000" pitchFamily="2" charset="2"/>
              <a:buChar char="q"/>
            </a:pPr>
            <a:r>
              <a:rPr lang="fr-FR" sz="2400" b="1" dirty="0"/>
              <a:t>Effectuer des tests de capacité.</a:t>
            </a:r>
          </a:p>
          <a:p>
            <a:pPr marL="342900" indent="-342900">
              <a:buFont typeface="Wingdings" panose="05000000000000000000" pitchFamily="2" charset="2"/>
              <a:buChar char="q"/>
            </a:pPr>
            <a:r>
              <a:rPr lang="fr-FR" sz="2400" b="1" dirty="0"/>
              <a:t>Effectuer des tests automatiques de pénétration de sécurité.</a:t>
            </a:r>
          </a:p>
          <a:p>
            <a:pPr marL="342900" indent="-342900">
              <a:buFont typeface="Wingdings" panose="05000000000000000000" pitchFamily="2" charset="2"/>
              <a:buChar char="q"/>
            </a:pPr>
            <a:r>
              <a:rPr lang="fr-FR" sz="2400" b="1" dirty="0"/>
              <a:t>Effectuer des tests automatiques de continuité d'activité</a:t>
            </a:r>
          </a:p>
        </p:txBody>
      </p:sp>
    </p:spTree>
    <p:extLst>
      <p:ext uri="{BB962C8B-B14F-4D97-AF65-F5344CB8AC3E}">
        <p14:creationId xmlns:p14="http://schemas.microsoft.com/office/powerpoint/2010/main" val="34531725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err="1"/>
              <a:t>DevOps</a:t>
            </a:r>
            <a:r>
              <a:rPr lang="fr-BE" dirty="0"/>
              <a:t> </a:t>
            </a:r>
            <a:r>
              <a:rPr lang="fr-BE" dirty="0" err="1"/>
              <a:t>checkList</a:t>
            </a:r>
            <a:r>
              <a:rPr lang="fr-BE" dirty="0"/>
              <a:t> : </a:t>
            </a:r>
            <a:r>
              <a:rPr lang="fr-BE" b="1" dirty="0"/>
              <a:t>Release</a:t>
            </a:r>
            <a:endParaRPr lang="en-GB" b="1" dirty="0"/>
          </a:p>
        </p:txBody>
      </p:sp>
      <p:sp>
        <p:nvSpPr>
          <p:cNvPr id="4" name="Text Placeholder 3"/>
          <p:cNvSpPr>
            <a:spLocks noGrp="1"/>
          </p:cNvSpPr>
          <p:nvPr>
            <p:ph type="body" sz="quarter" idx="10"/>
          </p:nvPr>
        </p:nvSpPr>
        <p:spPr>
          <a:xfrm>
            <a:off x="274638" y="1221157"/>
            <a:ext cx="11887199" cy="4099584"/>
          </a:xfrm>
        </p:spPr>
        <p:txBody>
          <a:bodyPr/>
          <a:lstStyle/>
          <a:p>
            <a:pPr marL="342900" indent="-342900">
              <a:buFont typeface="Wingdings" panose="05000000000000000000" pitchFamily="2" charset="2"/>
              <a:buChar char="q"/>
            </a:pPr>
            <a:r>
              <a:rPr lang="fr-FR" sz="2400" b="1" dirty="0"/>
              <a:t>Automatiser les déploiements.</a:t>
            </a:r>
          </a:p>
          <a:p>
            <a:pPr marL="342900" indent="-342900">
              <a:buFont typeface="Wingdings" panose="05000000000000000000" pitchFamily="2" charset="2"/>
              <a:buChar char="q"/>
            </a:pPr>
            <a:r>
              <a:rPr lang="fr-FR" sz="2400" b="1" dirty="0"/>
              <a:t>Utilisez une intégration continue.</a:t>
            </a:r>
          </a:p>
          <a:p>
            <a:pPr marL="342900" indent="-342900">
              <a:buFont typeface="Wingdings" panose="05000000000000000000" pitchFamily="2" charset="2"/>
              <a:buChar char="q"/>
            </a:pPr>
            <a:r>
              <a:rPr lang="fr-FR" sz="2400" b="1" dirty="0"/>
              <a:t>Envisager d'utiliser une livraison continue.</a:t>
            </a:r>
          </a:p>
          <a:p>
            <a:pPr marL="342900" indent="-342900">
              <a:buFont typeface="Wingdings" panose="05000000000000000000" pitchFamily="2" charset="2"/>
              <a:buChar char="q"/>
            </a:pPr>
            <a:r>
              <a:rPr lang="fr-FR" sz="2400" b="1" dirty="0"/>
              <a:t>Effectuez de petits changements incrémentiels.</a:t>
            </a:r>
          </a:p>
          <a:p>
            <a:pPr marL="342900" indent="-342900">
              <a:buFont typeface="Wingdings" panose="05000000000000000000" pitchFamily="2" charset="2"/>
              <a:buChar char="q"/>
            </a:pPr>
            <a:r>
              <a:rPr lang="fr-FR" sz="2400" b="1" dirty="0"/>
              <a:t>Contrôlez l'exposition aux modifications.</a:t>
            </a:r>
          </a:p>
          <a:p>
            <a:pPr marL="342900" indent="-342900">
              <a:buFont typeface="Wingdings" panose="05000000000000000000" pitchFamily="2" charset="2"/>
              <a:buChar char="q"/>
            </a:pPr>
            <a:r>
              <a:rPr lang="fr-FR" sz="2400" b="1" dirty="0"/>
              <a:t>Mettre en œuvre des stratégies de gestion des versions pour réduire le risque de déploiement.</a:t>
            </a:r>
          </a:p>
          <a:p>
            <a:pPr marL="342900" indent="-342900">
              <a:buFont typeface="Wingdings" panose="05000000000000000000" pitchFamily="2" charset="2"/>
              <a:buChar char="q"/>
            </a:pPr>
            <a:r>
              <a:rPr lang="fr-FR" sz="2400" b="1" dirty="0"/>
              <a:t>Documenter toutes les modifications.</a:t>
            </a:r>
          </a:p>
          <a:p>
            <a:pPr marL="342900" indent="-342900">
              <a:buFont typeface="Wingdings" panose="05000000000000000000" pitchFamily="2" charset="2"/>
              <a:buChar char="q"/>
            </a:pPr>
            <a:r>
              <a:rPr lang="fr-FR" sz="2400" b="1" dirty="0"/>
              <a:t>Automatiser les déploiements.</a:t>
            </a:r>
          </a:p>
          <a:p>
            <a:pPr marL="342900" indent="-342900">
              <a:buFont typeface="Wingdings" panose="05000000000000000000" pitchFamily="2" charset="2"/>
              <a:buChar char="q"/>
            </a:pPr>
            <a:r>
              <a:rPr lang="fr-FR" sz="2400" b="1" dirty="0"/>
              <a:t>Envisager de rendre l'infrastructure immuable.</a:t>
            </a:r>
          </a:p>
        </p:txBody>
      </p:sp>
    </p:spTree>
    <p:extLst>
      <p:ext uri="{BB962C8B-B14F-4D97-AF65-F5344CB8AC3E}">
        <p14:creationId xmlns:p14="http://schemas.microsoft.com/office/powerpoint/2010/main" val="30520675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err="1"/>
              <a:t>DevOps</a:t>
            </a:r>
            <a:r>
              <a:rPr lang="fr-BE" dirty="0"/>
              <a:t> </a:t>
            </a:r>
            <a:r>
              <a:rPr lang="fr-BE" dirty="0" err="1"/>
              <a:t>checkList</a:t>
            </a:r>
            <a:r>
              <a:rPr lang="fr-BE" dirty="0"/>
              <a:t> : </a:t>
            </a:r>
            <a:r>
              <a:rPr lang="fr-BE" b="1" dirty="0"/>
              <a:t>Monitoring</a:t>
            </a:r>
            <a:endParaRPr lang="en-GB" b="1" dirty="0"/>
          </a:p>
        </p:txBody>
      </p:sp>
      <p:sp>
        <p:nvSpPr>
          <p:cNvPr id="4" name="Text Placeholder 3"/>
          <p:cNvSpPr>
            <a:spLocks noGrp="1"/>
          </p:cNvSpPr>
          <p:nvPr>
            <p:ph type="body" sz="quarter" idx="10"/>
          </p:nvPr>
        </p:nvSpPr>
        <p:spPr>
          <a:xfrm>
            <a:off x="274638" y="1221157"/>
            <a:ext cx="11887199" cy="1735860"/>
          </a:xfrm>
        </p:spPr>
        <p:txBody>
          <a:bodyPr/>
          <a:lstStyle/>
          <a:p>
            <a:pPr marL="342900" indent="-342900">
              <a:buFont typeface="Wingdings" panose="05000000000000000000" pitchFamily="2" charset="2"/>
              <a:buChar char="q"/>
            </a:pPr>
            <a:r>
              <a:rPr lang="fr-FR" sz="2400" b="1" dirty="0"/>
              <a:t>Faire observer les systèmes.</a:t>
            </a:r>
          </a:p>
          <a:p>
            <a:pPr marL="342900" indent="-342900">
              <a:buFont typeface="Wingdings" panose="05000000000000000000" pitchFamily="2" charset="2"/>
              <a:buChar char="q"/>
            </a:pPr>
            <a:r>
              <a:rPr lang="fr-FR" sz="2400" b="1" dirty="0"/>
              <a:t>Agréger et corréler les journaux et les métriques.</a:t>
            </a:r>
          </a:p>
          <a:p>
            <a:pPr marL="342900" indent="-342900">
              <a:buFont typeface="Wingdings" panose="05000000000000000000" pitchFamily="2" charset="2"/>
              <a:buChar char="q"/>
            </a:pPr>
            <a:r>
              <a:rPr lang="fr-FR" sz="2400" b="1" dirty="0"/>
              <a:t>Mettre en œuvre des alertes automatisées et des notifications.</a:t>
            </a:r>
          </a:p>
          <a:p>
            <a:pPr marL="342900" indent="-342900">
              <a:buFont typeface="Wingdings" panose="05000000000000000000" pitchFamily="2" charset="2"/>
              <a:buChar char="q"/>
            </a:pPr>
            <a:r>
              <a:rPr lang="fr-FR" sz="2400" b="1" dirty="0"/>
              <a:t>Surveillez les actifs et les ressources pour les expirations.</a:t>
            </a:r>
          </a:p>
        </p:txBody>
      </p:sp>
    </p:spTree>
    <p:extLst>
      <p:ext uri="{BB962C8B-B14F-4D97-AF65-F5344CB8AC3E}">
        <p14:creationId xmlns:p14="http://schemas.microsoft.com/office/powerpoint/2010/main" val="38092545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err="1"/>
              <a:t>DevOps</a:t>
            </a:r>
            <a:r>
              <a:rPr lang="fr-BE" dirty="0"/>
              <a:t> </a:t>
            </a:r>
            <a:r>
              <a:rPr lang="fr-BE" dirty="0" err="1"/>
              <a:t>checkList</a:t>
            </a:r>
            <a:r>
              <a:rPr lang="fr-BE" dirty="0"/>
              <a:t> : </a:t>
            </a:r>
            <a:r>
              <a:rPr lang="fr-BE" b="1" dirty="0"/>
              <a:t>Management</a:t>
            </a:r>
            <a:endParaRPr lang="en-GB" b="1" dirty="0"/>
          </a:p>
        </p:txBody>
      </p:sp>
      <p:sp>
        <p:nvSpPr>
          <p:cNvPr id="4" name="Text Placeholder 3"/>
          <p:cNvSpPr>
            <a:spLocks noGrp="1"/>
          </p:cNvSpPr>
          <p:nvPr>
            <p:ph type="body" sz="quarter" idx="10"/>
          </p:nvPr>
        </p:nvSpPr>
        <p:spPr>
          <a:xfrm>
            <a:off x="274638" y="1221157"/>
            <a:ext cx="11887199" cy="5650778"/>
          </a:xfrm>
        </p:spPr>
        <p:txBody>
          <a:bodyPr/>
          <a:lstStyle/>
          <a:p>
            <a:pPr marL="342900" indent="-342900">
              <a:buFont typeface="Wingdings" panose="05000000000000000000" pitchFamily="2" charset="2"/>
              <a:buChar char="q"/>
            </a:pPr>
            <a:r>
              <a:rPr lang="fr-FR" sz="2400" b="1" dirty="0"/>
              <a:t>Automatisez les tâches d'opérations.</a:t>
            </a:r>
          </a:p>
          <a:p>
            <a:pPr marL="342900" indent="-342900">
              <a:buFont typeface="Wingdings" panose="05000000000000000000" pitchFamily="2" charset="2"/>
              <a:buChar char="q"/>
            </a:pPr>
            <a:r>
              <a:rPr lang="fr-FR" sz="2400" b="1" dirty="0"/>
              <a:t>Adoptez une approche d'infrastructure comme code pour l'approvisionnement.</a:t>
            </a:r>
          </a:p>
          <a:p>
            <a:pPr marL="342900" indent="-342900">
              <a:buFont typeface="Wingdings" panose="05000000000000000000" pitchFamily="2" charset="2"/>
              <a:buChar char="q"/>
            </a:pPr>
            <a:r>
              <a:rPr lang="fr-FR" sz="2400" b="1" dirty="0"/>
              <a:t>Envisager d'utiliser des conteneurs.</a:t>
            </a:r>
          </a:p>
          <a:p>
            <a:pPr marL="342900" indent="-342900">
              <a:buFont typeface="Wingdings" panose="05000000000000000000" pitchFamily="2" charset="2"/>
              <a:buChar char="q"/>
            </a:pPr>
            <a:r>
              <a:rPr lang="fr-FR" sz="2400" b="1" dirty="0"/>
              <a:t>Mettre en œuvre la résilience et l'auto-guérison.</a:t>
            </a:r>
          </a:p>
          <a:p>
            <a:pPr marL="342900" indent="-342900">
              <a:buFont typeface="Wingdings" panose="05000000000000000000" pitchFamily="2" charset="2"/>
              <a:buChar char="q"/>
            </a:pPr>
            <a:r>
              <a:rPr lang="fr-FR" sz="2400" b="1" dirty="0"/>
              <a:t>Avoir un manuel d'exploitation.</a:t>
            </a:r>
          </a:p>
          <a:p>
            <a:pPr marL="342900" indent="-342900">
              <a:buFont typeface="Wingdings" panose="05000000000000000000" pitchFamily="2" charset="2"/>
              <a:buChar char="q"/>
            </a:pPr>
            <a:r>
              <a:rPr lang="fr-FR" sz="2400" b="1" dirty="0"/>
              <a:t>La documentation partagée est essentielle.</a:t>
            </a:r>
          </a:p>
          <a:p>
            <a:pPr marL="342900" indent="-342900">
              <a:buFont typeface="Wingdings" panose="05000000000000000000" pitchFamily="2" charset="2"/>
              <a:buChar char="q"/>
            </a:pPr>
            <a:r>
              <a:rPr lang="fr-FR" sz="2400" b="1" dirty="0"/>
              <a:t>Document sur les procédures d'appel.</a:t>
            </a:r>
          </a:p>
          <a:p>
            <a:pPr marL="342900" indent="-342900">
              <a:buFont typeface="Wingdings" panose="05000000000000000000" pitchFamily="2" charset="2"/>
              <a:buChar char="q"/>
            </a:pPr>
            <a:r>
              <a:rPr lang="fr-FR" sz="2400" b="1" dirty="0"/>
              <a:t>Procédures d'escalade de documents pour les dépendances tierces.</a:t>
            </a:r>
          </a:p>
          <a:p>
            <a:pPr marL="342900" indent="-342900">
              <a:buFont typeface="Wingdings" panose="05000000000000000000" pitchFamily="2" charset="2"/>
              <a:buChar char="q"/>
            </a:pPr>
            <a:r>
              <a:rPr lang="fr-FR" sz="2400" b="1" dirty="0"/>
              <a:t>Utilisez la gestion de la configuration.</a:t>
            </a:r>
          </a:p>
          <a:p>
            <a:pPr marL="342900" indent="-342900">
              <a:buFont typeface="Wingdings" panose="05000000000000000000" pitchFamily="2" charset="2"/>
              <a:buChar char="q"/>
            </a:pPr>
            <a:r>
              <a:rPr lang="fr-FR" sz="2400" b="1" dirty="0"/>
              <a:t>Utilisez le contrôle d'accès basé sur les rôles.</a:t>
            </a:r>
          </a:p>
          <a:p>
            <a:pPr marL="342900" indent="-342900">
              <a:buFont typeface="Wingdings" panose="05000000000000000000" pitchFamily="2" charset="2"/>
              <a:buChar char="q"/>
            </a:pPr>
            <a:r>
              <a:rPr lang="fr-FR" sz="2400" b="1" dirty="0"/>
              <a:t>Utilisez un système de suivi des bogues pour suivre les problèmes.</a:t>
            </a:r>
          </a:p>
          <a:p>
            <a:pPr marL="342900" indent="-342900">
              <a:buFont typeface="Wingdings" panose="05000000000000000000" pitchFamily="2" charset="2"/>
              <a:buChar char="q"/>
            </a:pPr>
            <a:r>
              <a:rPr lang="fr-FR" sz="2400" b="1" dirty="0"/>
              <a:t>Gérez toutes les ressources dans un système de gestion des changements.</a:t>
            </a:r>
          </a:p>
        </p:txBody>
      </p:sp>
    </p:spTree>
    <p:extLst>
      <p:ext uri="{BB962C8B-B14F-4D97-AF65-F5344CB8AC3E}">
        <p14:creationId xmlns:p14="http://schemas.microsoft.com/office/powerpoint/2010/main" val="5470918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Pensez</a:t>
            </a:r>
            <a:r>
              <a:rPr lang="en-US" dirty="0"/>
              <a:t> </a:t>
            </a:r>
            <a:r>
              <a:rPr lang="en-US" dirty="0" err="1"/>
              <a:t>différement</a:t>
            </a:r>
            <a:endParaRPr lang="en-US" dirty="0"/>
          </a:p>
        </p:txBody>
      </p:sp>
      <p:grpSp>
        <p:nvGrpSpPr>
          <p:cNvPr id="5" name="Group 4"/>
          <p:cNvGrpSpPr/>
          <p:nvPr/>
        </p:nvGrpSpPr>
        <p:grpSpPr>
          <a:xfrm>
            <a:off x="2141537" y="2398279"/>
            <a:ext cx="8153400" cy="2241983"/>
            <a:chOff x="2019300" y="2874708"/>
            <a:chExt cx="8153400" cy="2241983"/>
          </a:xfrm>
        </p:grpSpPr>
        <p:sp>
          <p:nvSpPr>
            <p:cNvPr id="3" name="Text Placeholder 3"/>
            <p:cNvSpPr txBox="1">
              <a:spLocks/>
            </p:cNvSpPr>
            <p:nvPr/>
          </p:nvSpPr>
          <p:spPr>
            <a:xfrm>
              <a:off x="2019300" y="2874708"/>
              <a:ext cx="3855614" cy="2241983"/>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ts val="2000"/>
                </a:lnSpc>
                <a:spcBef>
                  <a:spcPct val="20000"/>
                </a:spcBef>
                <a:spcAft>
                  <a:spcPts val="0"/>
                </a:spcAft>
                <a:buClrTx/>
                <a:buSzTx/>
                <a:buFontTx/>
                <a:buNone/>
                <a:tabLst/>
                <a:defRPr/>
              </a:pPr>
              <a:r>
                <a:rPr kumimoji="0" lang="en-US" sz="1600" b="1" i="0" u="none" strike="noStrike" kern="1200" cap="none" spc="200" normalizeH="0" baseline="0" noProof="0" dirty="0">
                  <a:ln>
                    <a:noFill/>
                  </a:ln>
                  <a:solidFill>
                    <a:srgbClr val="7549A7"/>
                  </a:solidFill>
                  <a:effectLst/>
                  <a:uLnTx/>
                  <a:uFillTx/>
                  <a:latin typeface="Calibri" panose="020F0502020204030204"/>
                  <a:ea typeface="+mn-ea"/>
                  <a:cs typeface="+mn-cs"/>
                </a:rPr>
                <a:t>ANCIEN MONDE</a:t>
              </a:r>
            </a:p>
            <a:p>
              <a:pPr lvl="0" algn="r">
                <a:defRPr/>
              </a:pPr>
              <a:r>
                <a:rPr lang="fr-FR" b="0" spc="0" dirty="0">
                  <a:solidFill>
                    <a:prstClr val="white">
                      <a:lumMod val="65000"/>
                    </a:prstClr>
                  </a:solidFill>
                  <a:latin typeface="Calibri" panose="020F0502020204030204"/>
                </a:rPr>
                <a:t>Focus sur la planification</a:t>
              </a:r>
            </a:p>
            <a:p>
              <a:pPr lvl="0" algn="r">
                <a:defRPr/>
              </a:pPr>
              <a:r>
                <a:rPr lang="fr-FR" b="0" spc="0" dirty="0" err="1">
                  <a:solidFill>
                    <a:prstClr val="white">
                      <a:lumMod val="65000"/>
                    </a:prstClr>
                  </a:solidFill>
                  <a:latin typeface="Calibri" panose="020F0502020204030204"/>
                </a:rPr>
                <a:t>Compétre</a:t>
              </a:r>
              <a:r>
                <a:rPr lang="fr-FR" b="0" spc="0" dirty="0">
                  <a:solidFill>
                    <a:prstClr val="white">
                      <a:lumMod val="65000"/>
                    </a:prstClr>
                  </a:solidFill>
                  <a:latin typeface="Calibri" panose="020F0502020204030204"/>
                </a:rPr>
                <a:t>, ne pas collaborer</a:t>
              </a:r>
            </a:p>
            <a:p>
              <a:pPr lvl="0" algn="r">
                <a:defRPr/>
              </a:pPr>
              <a:r>
                <a:rPr lang="fr-FR" b="0" spc="0" dirty="0">
                  <a:solidFill>
                    <a:prstClr val="white">
                      <a:lumMod val="65000"/>
                    </a:prstClr>
                  </a:solidFill>
                  <a:latin typeface="Calibri" panose="020F0502020204030204"/>
                </a:rPr>
                <a:t>Hiérarchies statiques</a:t>
              </a:r>
            </a:p>
            <a:p>
              <a:pPr lvl="0" algn="r">
                <a:defRPr/>
              </a:pPr>
              <a:r>
                <a:rPr lang="fr-FR" b="0" spc="0" dirty="0">
                  <a:solidFill>
                    <a:prstClr val="white">
                      <a:lumMod val="65000"/>
                    </a:prstClr>
                  </a:solidFill>
                  <a:latin typeface="Calibri" panose="020F0502020204030204"/>
                </a:rPr>
                <a:t>Productivité individuelle</a:t>
              </a:r>
            </a:p>
            <a:p>
              <a:pPr lvl="0" algn="r">
                <a:defRPr/>
              </a:pPr>
              <a:r>
                <a:rPr lang="fr-FR" b="0" spc="0" dirty="0">
                  <a:solidFill>
                    <a:prstClr val="white">
                      <a:lumMod val="65000"/>
                    </a:prstClr>
                  </a:solidFill>
                  <a:latin typeface="Calibri" panose="020F0502020204030204"/>
                </a:rPr>
                <a:t>Efficacité du processus</a:t>
              </a:r>
            </a:p>
            <a:p>
              <a:pPr lvl="0" algn="r">
                <a:defRPr/>
              </a:pPr>
              <a:r>
                <a:rPr lang="fr-FR" b="0" spc="0" dirty="0">
                  <a:solidFill>
                    <a:prstClr val="white">
                      <a:lumMod val="65000"/>
                    </a:prstClr>
                  </a:solidFill>
                  <a:latin typeface="Calibri" panose="020F0502020204030204"/>
                </a:rPr>
                <a:t>Hypothèses, pas de données</a:t>
              </a:r>
              <a:endParaRPr kumimoji="0" lang="en-US" sz="16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4" name="Text Placeholder 3"/>
            <p:cNvSpPr txBox="1">
              <a:spLocks/>
            </p:cNvSpPr>
            <p:nvPr/>
          </p:nvSpPr>
          <p:spPr>
            <a:xfrm>
              <a:off x="6317086" y="2874708"/>
              <a:ext cx="3855614" cy="2241983"/>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ct val="20000"/>
                </a:spcBef>
                <a:spcAft>
                  <a:spcPts val="0"/>
                </a:spcAft>
                <a:buClrTx/>
                <a:buSzTx/>
                <a:buFontTx/>
                <a:buNone/>
                <a:tabLst/>
                <a:defRPr/>
              </a:pPr>
              <a:r>
                <a:rPr kumimoji="0" lang="en-US" sz="1600" b="1" i="0" u="none" strike="noStrike" kern="1200" cap="none" spc="200" normalizeH="0" baseline="0" noProof="0" dirty="0">
                  <a:ln>
                    <a:noFill/>
                  </a:ln>
                  <a:solidFill>
                    <a:srgbClr val="682A7A"/>
                  </a:solidFill>
                  <a:effectLst/>
                  <a:uLnTx/>
                  <a:uFillTx/>
                  <a:latin typeface="Calibri" panose="020F0502020204030204"/>
                  <a:ea typeface="+mn-ea"/>
                  <a:cs typeface="+mn-cs"/>
                </a:rPr>
                <a:t>NOUVEAU MONDE</a:t>
              </a:r>
            </a:p>
            <a:p>
              <a:pPr lvl="0" algn="l">
                <a:defRPr/>
              </a:pPr>
              <a:r>
                <a:rPr lang="fr-FR" b="0" spc="0" dirty="0">
                  <a:solidFill>
                    <a:prstClr val="black">
                      <a:lumMod val="65000"/>
                      <a:lumOff val="35000"/>
                    </a:prstClr>
                  </a:solidFill>
                  <a:latin typeface="Calibri" panose="020F0502020204030204"/>
                </a:rPr>
                <a:t>Focus sur la livraison</a:t>
              </a:r>
            </a:p>
            <a:p>
              <a:pPr lvl="0" algn="l">
                <a:defRPr/>
              </a:pPr>
              <a:r>
                <a:rPr lang="fr-FR" b="0" spc="0" dirty="0">
                  <a:solidFill>
                    <a:prstClr val="black">
                      <a:lumMod val="65000"/>
                      <a:lumOff val="35000"/>
                    </a:prstClr>
                  </a:solidFill>
                  <a:latin typeface="Calibri" panose="020F0502020204030204"/>
                </a:rPr>
                <a:t>Collaborer pour gagner</a:t>
              </a:r>
            </a:p>
            <a:p>
              <a:pPr lvl="0" algn="l">
                <a:defRPr/>
              </a:pPr>
              <a:r>
                <a:rPr lang="fr-FR" b="0" spc="0" dirty="0">
                  <a:solidFill>
                    <a:prstClr val="black">
                      <a:lumMod val="65000"/>
                      <a:lumOff val="35000"/>
                    </a:prstClr>
                  </a:solidFill>
                  <a:latin typeface="Calibri" panose="020F0502020204030204"/>
                </a:rPr>
                <a:t>Équipes fluides et flexibles</a:t>
              </a:r>
            </a:p>
            <a:p>
              <a:pPr lvl="0" algn="l">
                <a:defRPr/>
              </a:pPr>
              <a:r>
                <a:rPr lang="fr-FR" b="0" spc="0" dirty="0">
                  <a:solidFill>
                    <a:prstClr val="black">
                      <a:lumMod val="65000"/>
                      <a:lumOff val="35000"/>
                    </a:prstClr>
                  </a:solidFill>
                  <a:latin typeface="Calibri" panose="020F0502020204030204"/>
                </a:rPr>
                <a:t>Création de valeur collective</a:t>
              </a:r>
            </a:p>
            <a:p>
              <a:pPr lvl="0" algn="l">
                <a:defRPr/>
              </a:pPr>
              <a:r>
                <a:rPr lang="fr-FR" b="0" spc="0" dirty="0">
                  <a:solidFill>
                    <a:prstClr val="black">
                      <a:lumMod val="65000"/>
                      <a:lumOff val="35000"/>
                    </a:prstClr>
                  </a:solidFill>
                  <a:latin typeface="Calibri" panose="020F0502020204030204"/>
                </a:rPr>
                <a:t>Efficacité des résultats</a:t>
              </a:r>
            </a:p>
            <a:p>
              <a:pPr lvl="0" algn="l">
                <a:defRPr/>
              </a:pPr>
              <a:r>
                <a:rPr lang="fr-FR" b="0" spc="0" dirty="0">
                  <a:solidFill>
                    <a:prstClr val="black">
                      <a:lumMod val="65000"/>
                      <a:lumOff val="35000"/>
                    </a:prstClr>
                  </a:solidFill>
                  <a:latin typeface="Calibri" panose="020F0502020204030204"/>
                </a:rPr>
                <a:t>Expérimentez, apprenez et répondez</a:t>
              </a:r>
              <a:endPar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110022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a:t>Speakers</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333" r="9246"/>
          <a:stretch/>
        </p:blipFill>
        <p:spPr>
          <a:xfrm>
            <a:off x="1275636" y="2168143"/>
            <a:ext cx="2405035" cy="29905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Text Placeholder 3"/>
          <p:cNvSpPr>
            <a:spLocks noGrp="1"/>
          </p:cNvSpPr>
          <p:nvPr>
            <p:ph type="body" sz="quarter" idx="4294967295"/>
          </p:nvPr>
        </p:nvSpPr>
        <p:spPr>
          <a:xfrm>
            <a:off x="5767899" y="817943"/>
            <a:ext cx="6395551" cy="4234951"/>
          </a:xfrm>
          <a:prstGeom prst="rect">
            <a:avLst/>
          </a:prstGeom>
        </p:spPr>
        <p:txBody>
          <a:bodyPr/>
          <a:lstStyle/>
          <a:p>
            <a:pPr marL="0" indent="0">
              <a:buNone/>
            </a:pPr>
            <a:r>
              <a:rPr lang="en-GB" sz="4800" b="1" dirty="0">
                <a:solidFill>
                  <a:schemeClr val="tx1"/>
                </a:solidFill>
              </a:rPr>
              <a:t>Denis Voituron</a:t>
            </a:r>
          </a:p>
          <a:p>
            <a:pPr marL="0" indent="0">
              <a:buNone/>
            </a:pPr>
            <a:endParaRPr lang="en-GB" sz="3200" dirty="0">
              <a:solidFill>
                <a:schemeClr val="tx1"/>
              </a:solidFill>
            </a:endParaRPr>
          </a:p>
          <a:p>
            <a:r>
              <a:rPr lang="en-GB">
                <a:solidFill>
                  <a:schemeClr val="tx1"/>
                </a:solidFill>
              </a:rPr>
              <a:t>Ingénieur civil (Mons – Belgique)</a:t>
            </a:r>
            <a:endParaRPr lang="en-GB" dirty="0">
              <a:solidFill>
                <a:schemeClr val="tx1"/>
              </a:solidFill>
            </a:endParaRPr>
          </a:p>
          <a:p>
            <a:r>
              <a:rPr lang="en-GB">
                <a:solidFill>
                  <a:schemeClr val="tx1"/>
                </a:solidFill>
              </a:rPr>
              <a:t>Fondateur d’une société</a:t>
            </a:r>
            <a:endParaRPr lang="en-GB" dirty="0">
              <a:solidFill>
                <a:schemeClr val="tx1"/>
              </a:solidFill>
            </a:endParaRPr>
          </a:p>
          <a:p>
            <a:r>
              <a:rPr lang="en-GB">
                <a:solidFill>
                  <a:schemeClr val="tx1"/>
                </a:solidFill>
              </a:rPr>
              <a:t>Développeur VB3, VB.Net, C#</a:t>
            </a:r>
          </a:p>
          <a:p>
            <a:r>
              <a:rPr lang="en-GB">
                <a:solidFill>
                  <a:schemeClr val="tx1"/>
                </a:solidFill>
              </a:rPr>
              <a:t>.Net Software Architect (Trasys / NRB)</a:t>
            </a:r>
          </a:p>
          <a:p>
            <a:r>
              <a:rPr lang="en-GB">
                <a:solidFill>
                  <a:schemeClr val="tx1"/>
                </a:solidFill>
              </a:rPr>
              <a:t>Blogger</a:t>
            </a:r>
            <a:endParaRPr lang="en-GB" dirty="0">
              <a:solidFill>
                <a:schemeClr val="tx1"/>
              </a:solidFill>
            </a:endParaRPr>
          </a:p>
          <a:p>
            <a:r>
              <a:rPr lang="en-GB">
                <a:solidFill>
                  <a:schemeClr val="tx1"/>
                </a:solidFill>
              </a:rPr>
              <a:t>Podcaster</a:t>
            </a:r>
            <a:endParaRPr lang="en-GB" dirty="0">
              <a:solidFill>
                <a:schemeClr val="tx1"/>
              </a:solidFill>
            </a:endParaRPr>
          </a:p>
        </p:txBody>
      </p:sp>
      <p:pic>
        <p:nvPicPr>
          <p:cNvPr id="4" name="Picture 3"/>
          <p:cNvPicPr>
            <a:picLocks noChangeAspect="1"/>
          </p:cNvPicPr>
          <p:nvPr/>
        </p:nvPicPr>
        <p:blipFill>
          <a:blip r:embed="rId4"/>
          <a:stretch>
            <a:fillRect/>
          </a:stretch>
        </p:blipFill>
        <p:spPr>
          <a:xfrm>
            <a:off x="4079446" y="5796436"/>
            <a:ext cx="1688453" cy="824440"/>
          </a:xfrm>
          <a:prstGeom prst="rect">
            <a:avLst/>
          </a:prstGeom>
        </p:spPr>
      </p:pic>
      <p:pic>
        <p:nvPicPr>
          <p:cNvPr id="5" name="Picture 4"/>
          <p:cNvPicPr>
            <a:picLocks noChangeAspect="1"/>
          </p:cNvPicPr>
          <p:nvPr/>
        </p:nvPicPr>
        <p:blipFill>
          <a:blip r:embed="rId5"/>
          <a:stretch>
            <a:fillRect/>
          </a:stretch>
        </p:blipFill>
        <p:spPr>
          <a:xfrm>
            <a:off x="6137959" y="5645766"/>
            <a:ext cx="1029999" cy="1098908"/>
          </a:xfrm>
          <a:prstGeom prst="rect">
            <a:avLst/>
          </a:prstGeom>
        </p:spPr>
      </p:pic>
      <p:sp>
        <p:nvSpPr>
          <p:cNvPr id="2" name="TextBox 1"/>
          <p:cNvSpPr txBox="1"/>
          <p:nvPr/>
        </p:nvSpPr>
        <p:spPr>
          <a:xfrm>
            <a:off x="1478199" y="5474461"/>
            <a:ext cx="2163413" cy="517065"/>
          </a:xfrm>
          <a:prstGeom prst="rect">
            <a:avLst/>
          </a:prstGeom>
          <a:noFill/>
        </p:spPr>
        <p:txBody>
          <a:bodyPr wrap="none" lIns="182880" tIns="146304" rIns="182880" bIns="146304" rtlCol="0">
            <a:spAutoFit/>
          </a:bodyPr>
          <a:lstStyle/>
          <a:p>
            <a:pPr>
              <a:lnSpc>
                <a:spcPct val="90000"/>
              </a:lnSpc>
            </a:pPr>
            <a:r>
              <a:rPr lang="fr-BE" sz="1600">
                <a:gradFill>
                  <a:gsLst>
                    <a:gs pos="2917">
                      <a:schemeClr val="tx1"/>
                    </a:gs>
                    <a:gs pos="30000">
                      <a:schemeClr val="tx1"/>
                    </a:gs>
                  </a:gsLst>
                  <a:lin ang="5400000" scaled="0"/>
                </a:gradFill>
              </a:rPr>
              <a:t>www.dvoituron.com</a:t>
            </a:r>
            <a:endParaRPr lang="fr-BE" sz="16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6"/>
          <a:stretch>
            <a:fillRect/>
          </a:stretch>
        </p:blipFill>
        <p:spPr>
          <a:xfrm>
            <a:off x="7538017" y="5796436"/>
            <a:ext cx="2007594" cy="809730"/>
          </a:xfrm>
          <a:prstGeom prst="rect">
            <a:avLst/>
          </a:prstGeom>
        </p:spPr>
      </p:pic>
      <p:pic>
        <p:nvPicPr>
          <p:cNvPr id="8" name="Picture 7"/>
          <p:cNvPicPr>
            <a:picLocks noChangeAspect="1"/>
          </p:cNvPicPr>
          <p:nvPr/>
        </p:nvPicPr>
        <p:blipFill>
          <a:blip r:embed="rId7"/>
          <a:stretch>
            <a:fillRect/>
          </a:stretch>
        </p:blipFill>
        <p:spPr>
          <a:xfrm>
            <a:off x="10200899" y="4848092"/>
            <a:ext cx="1962551" cy="1946975"/>
          </a:xfrm>
          <a:prstGeom prst="rect">
            <a:avLst/>
          </a:prstGeom>
        </p:spPr>
      </p:pic>
    </p:spTree>
    <p:extLst>
      <p:ext uri="{BB962C8B-B14F-4D97-AF65-F5344CB8AC3E}">
        <p14:creationId xmlns:p14="http://schemas.microsoft.com/office/powerpoint/2010/main" val="389995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42303" y="2717172"/>
            <a:ext cx="7151868" cy="1560180"/>
            <a:chOff x="2642303" y="2699082"/>
            <a:chExt cx="7151868" cy="1560180"/>
          </a:xfrm>
        </p:grpSpPr>
        <p:sp>
          <p:nvSpPr>
            <p:cNvPr id="10" name="Text Placeholder 4"/>
            <p:cNvSpPr txBox="1">
              <a:spLocks/>
            </p:cNvSpPr>
            <p:nvPr/>
          </p:nvSpPr>
          <p:spPr>
            <a:xfrm>
              <a:off x="3400107" y="3668331"/>
              <a:ext cx="5636260" cy="590931"/>
            </a:xfrm>
            <a:prstGeom prst="rect">
              <a:avLst/>
            </a:prstGeom>
            <a:noFill/>
          </p:spPr>
          <p:txBody>
            <a:bodyPr wrap="square" lIns="146304" tIns="109728" rIns="146304" bIns="109728">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400" b="0"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DevOps end-to-end</a:t>
              </a:r>
            </a:p>
          </p:txBody>
        </p:sp>
        <p:sp>
          <p:nvSpPr>
            <p:cNvPr id="11" name="Title 12"/>
            <p:cNvSpPr txBox="1">
              <a:spLocks/>
            </p:cNvSpPr>
            <p:nvPr/>
          </p:nvSpPr>
          <p:spPr>
            <a:xfrm>
              <a:off x="2642303" y="2699082"/>
              <a:ext cx="7151868" cy="697114"/>
            </a:xfrm>
            <a:prstGeom prst="rect">
              <a:avLst/>
            </a:prstGeom>
          </p:spPr>
          <p:txBody>
            <a:bodyPr lIns="146304" tIns="9144" rIns="146304" bIns="9144" anchor="b" anchorCtr="0"/>
            <a:lstStyle>
              <a:lvl1pPr marL="0" indent="0" algn="ctr" defTabSz="932742" rtl="0" eaLnBrk="1" latinLnBrk="0" hangingPunct="1">
                <a:lnSpc>
                  <a:spcPct val="90000"/>
                </a:lnSpc>
                <a:spcBef>
                  <a:spcPts val="0"/>
                </a:spcBef>
                <a:buNone/>
                <a:defRPr lang="en-US" sz="6600" b="0" kern="1200" cap="none" spc="-102" baseline="0">
                  <a:ln w="3175">
                    <a:noFill/>
                  </a:ln>
                  <a:solidFill>
                    <a:schemeClr val="bg1"/>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0" normalizeH="0" baseline="0" noProof="0" dirty="0">
                  <a:ln w="3175">
                    <a:noFill/>
                  </a:ln>
                  <a:solidFill>
                    <a:srgbClr val="FFFFFF"/>
                  </a:solidFill>
                  <a:effectLst/>
                  <a:uLnTx/>
                  <a:uFillTx/>
                  <a:latin typeface="Segoe UI Light"/>
                  <a:ea typeface="+mn-ea"/>
                  <a:cs typeface="Segoe UI Semilight" panose="020B0402040204020203" pitchFamily="34" charset="0"/>
                </a:rPr>
                <a:t>DEMO</a:t>
              </a:r>
            </a:p>
          </p:txBody>
        </p:sp>
        <p:cxnSp>
          <p:nvCxnSpPr>
            <p:cNvPr id="13" name="Straight Connector 12"/>
            <p:cNvCxnSpPr/>
            <p:nvPr/>
          </p:nvCxnSpPr>
          <p:spPr>
            <a:xfrm>
              <a:off x="3041085" y="3537600"/>
              <a:ext cx="6354305" cy="0"/>
            </a:xfrm>
            <a:prstGeom prst="line">
              <a:avLst/>
            </a:prstGeom>
            <a:noFill/>
            <a:ln w="9525" cap="flat" cmpd="sng" algn="ctr">
              <a:solidFill>
                <a:srgbClr val="7549A7"/>
              </a:solidFill>
              <a:prstDash val="solid"/>
              <a:headEnd type="none"/>
              <a:tailEnd type="none"/>
            </a:ln>
            <a:effectLst/>
          </p:spPr>
        </p:cxnSp>
      </p:grpSp>
    </p:spTree>
    <p:extLst>
      <p:ext uri="{BB962C8B-B14F-4D97-AF65-F5344CB8AC3E}">
        <p14:creationId xmlns:p14="http://schemas.microsoft.com/office/powerpoint/2010/main" val="80976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77029" y="1363913"/>
            <a:ext cx="10726976" cy="5173518"/>
            <a:chOff x="844128" y="1420418"/>
            <a:chExt cx="10517598" cy="5072537"/>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0946" y="2882108"/>
              <a:ext cx="1717500" cy="15527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6539" y="2902673"/>
              <a:ext cx="1772163" cy="160947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1800" y="3849499"/>
              <a:ext cx="248694" cy="20464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097" y="1582124"/>
              <a:ext cx="4439629" cy="4445718"/>
            </a:xfrm>
            <a:prstGeom prst="rect">
              <a:avLst/>
            </a:prstGeom>
          </p:spPr>
        </p:pic>
        <p:sp>
          <p:nvSpPr>
            <p:cNvPr id="8" name="TextBox 7"/>
            <p:cNvSpPr txBox="1"/>
            <p:nvPr/>
          </p:nvSpPr>
          <p:spPr>
            <a:xfrm>
              <a:off x="2160789" y="1775739"/>
              <a:ext cx="2055595" cy="459884"/>
            </a:xfrm>
            <a:prstGeom prst="rect">
              <a:avLst/>
            </a:prstGeom>
            <a:noFill/>
          </p:spPr>
          <p:txBody>
            <a:bodyPr wrap="square" rtlCol="0">
              <a:spAutoFit/>
            </a:bodyPr>
            <a:lstStyle/>
            <a:p>
              <a:pPr defTabSz="951304">
                <a:defRPr/>
              </a:pPr>
              <a:r>
                <a:rPr lang="en-US" sz="2448" kern="0" dirty="0" err="1">
                  <a:gradFill>
                    <a:gsLst>
                      <a:gs pos="57576">
                        <a:srgbClr val="FFFFFF"/>
                      </a:gs>
                      <a:gs pos="35000">
                        <a:srgbClr val="FFFFFF"/>
                      </a:gs>
                    </a:gsLst>
                    <a:lin ang="5400000" scaled="0"/>
                  </a:gradFill>
                  <a:latin typeface="Segoe UI Light"/>
                  <a:cs typeface="Arial" pitchFamily="34" charset="0"/>
                </a:rPr>
                <a:t>Plannification</a:t>
              </a:r>
              <a:endParaRPr lang="en-US" sz="2448" kern="0" dirty="0">
                <a:gradFill>
                  <a:gsLst>
                    <a:gs pos="57576">
                      <a:srgbClr val="FFFFFF"/>
                    </a:gs>
                    <a:gs pos="35000">
                      <a:srgbClr val="FFFFFF"/>
                    </a:gs>
                  </a:gsLst>
                  <a:lin ang="5400000" scaled="0"/>
                </a:gradFill>
                <a:latin typeface="Segoe UI Light"/>
                <a:cs typeface="Arial" pitchFamily="34" charset="0"/>
              </a:endParaRPr>
            </a:p>
          </p:txBody>
        </p:sp>
        <p:sp>
          <p:nvSpPr>
            <p:cNvPr id="9" name="TextBox 8"/>
            <p:cNvSpPr txBox="1"/>
            <p:nvPr/>
          </p:nvSpPr>
          <p:spPr>
            <a:xfrm>
              <a:off x="1638280" y="1514129"/>
              <a:ext cx="606256" cy="1002582"/>
            </a:xfrm>
            <a:prstGeom prst="rect">
              <a:avLst/>
            </a:prstGeom>
            <a:noFill/>
          </p:spPr>
          <p:txBody>
            <a:bodyPr wrap="none" rtlCol="0">
              <a:spAutoFit/>
            </a:bodyPr>
            <a:lstStyle/>
            <a:p>
              <a:pPr defTabSz="951304"/>
              <a:r>
                <a:rPr lang="en-US" sz="5915" dirty="0">
                  <a:gradFill>
                    <a:gsLst>
                      <a:gs pos="57576">
                        <a:srgbClr val="FFFFFF"/>
                      </a:gs>
                      <a:gs pos="35000">
                        <a:srgbClr val="FFFFFF"/>
                      </a:gs>
                    </a:gsLst>
                    <a:lin ang="5400000" scaled="0"/>
                  </a:gradFill>
                  <a:latin typeface="Arial" pitchFamily="34" charset="0"/>
                  <a:cs typeface="Arial" pitchFamily="34" charset="0"/>
                </a:rPr>
                <a:t>1</a:t>
              </a:r>
            </a:p>
          </p:txBody>
        </p:sp>
        <p:sp>
          <p:nvSpPr>
            <p:cNvPr id="10" name="TextBox 9"/>
            <p:cNvSpPr txBox="1"/>
            <p:nvPr/>
          </p:nvSpPr>
          <p:spPr>
            <a:xfrm>
              <a:off x="8988633" y="1682028"/>
              <a:ext cx="2373093" cy="469039"/>
            </a:xfrm>
            <a:prstGeom prst="rect">
              <a:avLst/>
            </a:prstGeom>
            <a:noFill/>
          </p:spPr>
          <p:txBody>
            <a:bodyPr wrap="square" rtlCol="0">
              <a:spAutoFit/>
            </a:bodyPr>
            <a:lstStyle/>
            <a:p>
              <a:pPr defTabSz="951304">
                <a:defRPr/>
              </a:pPr>
              <a:r>
                <a:rPr lang="en-US" sz="2448" kern="0" spc="-61" dirty="0">
                  <a:gradFill>
                    <a:gsLst>
                      <a:gs pos="57576">
                        <a:srgbClr val="FFFFFF"/>
                      </a:gs>
                      <a:gs pos="35000">
                        <a:srgbClr val="FFFFFF"/>
                      </a:gs>
                    </a:gsLst>
                    <a:lin ang="5400000" scaled="0"/>
                  </a:gradFill>
                  <a:latin typeface="Segoe UI Light"/>
                  <a:cs typeface="Arial" pitchFamily="34" charset="0"/>
                </a:rPr>
                <a:t>Monitor + Learn</a:t>
              </a:r>
            </a:p>
          </p:txBody>
        </p:sp>
        <p:sp>
          <p:nvSpPr>
            <p:cNvPr id="11" name="TextBox 10"/>
            <p:cNvSpPr txBox="1"/>
            <p:nvPr/>
          </p:nvSpPr>
          <p:spPr>
            <a:xfrm>
              <a:off x="9132326" y="5690428"/>
              <a:ext cx="1210499" cy="469039"/>
            </a:xfrm>
            <a:prstGeom prst="rect">
              <a:avLst/>
            </a:prstGeom>
            <a:noFill/>
          </p:spPr>
          <p:txBody>
            <a:bodyPr wrap="square" rtlCol="0">
              <a:spAutoFit/>
            </a:bodyPr>
            <a:lstStyle/>
            <a:p>
              <a:pPr defTabSz="951304">
                <a:defRPr/>
              </a:pPr>
              <a:r>
                <a:rPr lang="en-US" sz="2448" kern="0" dirty="0">
                  <a:gradFill>
                    <a:gsLst>
                      <a:gs pos="57576">
                        <a:srgbClr val="FFFFFF"/>
                      </a:gs>
                      <a:gs pos="35000">
                        <a:srgbClr val="FFFFFF"/>
                      </a:gs>
                    </a:gsLst>
                    <a:lin ang="5400000" scaled="0"/>
                  </a:gradFill>
                  <a:latin typeface="Segoe UI Light"/>
                  <a:cs typeface="Arial" pitchFamily="34" charset="0"/>
                </a:rPr>
                <a:t>Release</a:t>
              </a:r>
            </a:p>
          </p:txBody>
        </p:sp>
        <p:sp>
          <p:nvSpPr>
            <p:cNvPr id="12" name="TextBox 11"/>
            <p:cNvSpPr txBox="1"/>
            <p:nvPr/>
          </p:nvSpPr>
          <p:spPr>
            <a:xfrm>
              <a:off x="2413126" y="5751983"/>
              <a:ext cx="2140478" cy="469039"/>
            </a:xfrm>
            <a:prstGeom prst="rect">
              <a:avLst/>
            </a:prstGeom>
            <a:noFill/>
          </p:spPr>
          <p:txBody>
            <a:bodyPr wrap="square" rtlCol="0">
              <a:spAutoFit/>
            </a:bodyPr>
            <a:lstStyle/>
            <a:p>
              <a:pPr defTabSz="951304">
                <a:defRPr/>
              </a:pPr>
              <a:r>
                <a:rPr lang="en-US" sz="2448" kern="0" spc="-61" dirty="0">
                  <a:gradFill>
                    <a:gsLst>
                      <a:gs pos="57576">
                        <a:srgbClr val="FFFFFF"/>
                      </a:gs>
                      <a:gs pos="35000">
                        <a:srgbClr val="FFFFFF"/>
                      </a:gs>
                    </a:gsLst>
                    <a:lin ang="5400000" scaled="0"/>
                  </a:gradFill>
                  <a:latin typeface="Segoe UI Light"/>
                  <a:cs typeface="Arial" pitchFamily="34" charset="0"/>
                </a:rPr>
                <a:t>Develop + Test</a:t>
              </a:r>
            </a:p>
          </p:txBody>
        </p:sp>
        <p:sp>
          <p:nvSpPr>
            <p:cNvPr id="13" name="TextBox 12"/>
            <p:cNvSpPr txBox="1"/>
            <p:nvPr/>
          </p:nvSpPr>
          <p:spPr>
            <a:xfrm>
              <a:off x="1818573" y="5490373"/>
              <a:ext cx="606256" cy="1002582"/>
            </a:xfrm>
            <a:prstGeom prst="rect">
              <a:avLst/>
            </a:prstGeom>
            <a:noFill/>
          </p:spPr>
          <p:txBody>
            <a:bodyPr wrap="none" rtlCol="0">
              <a:spAutoFit/>
            </a:bodyPr>
            <a:lstStyle/>
            <a:p>
              <a:pPr defTabSz="951304"/>
              <a:r>
                <a:rPr lang="en-US" sz="5915" dirty="0">
                  <a:gradFill>
                    <a:gsLst>
                      <a:gs pos="57576">
                        <a:srgbClr val="FFFFFF"/>
                      </a:gs>
                      <a:gs pos="35000">
                        <a:srgbClr val="FFFFFF"/>
                      </a:gs>
                    </a:gsLst>
                    <a:lin ang="5400000" scaled="0"/>
                  </a:gradFill>
                  <a:latin typeface="Arial" pitchFamily="34" charset="0"/>
                  <a:cs typeface="Arial" pitchFamily="34" charset="0"/>
                </a:rPr>
                <a:t>2</a:t>
              </a:r>
            </a:p>
          </p:txBody>
        </p:sp>
        <p:sp>
          <p:nvSpPr>
            <p:cNvPr id="14" name="TextBox 13"/>
            <p:cNvSpPr txBox="1"/>
            <p:nvPr/>
          </p:nvSpPr>
          <p:spPr>
            <a:xfrm>
              <a:off x="844128" y="3591097"/>
              <a:ext cx="2091058" cy="395558"/>
            </a:xfrm>
            <a:prstGeom prst="rect">
              <a:avLst/>
            </a:prstGeom>
            <a:noFill/>
          </p:spPr>
          <p:txBody>
            <a:bodyPr wrap="square" lIns="0" tIns="0" rIns="0" bIns="0" rtlCol="0">
              <a:spAutoFit/>
            </a:bodyPr>
            <a:lstStyle/>
            <a:p>
              <a:pPr algn="r" defTabSz="1293131">
                <a:lnSpc>
                  <a:spcPct val="90000"/>
                </a:lnSpc>
                <a:defRPr/>
              </a:pPr>
              <a:r>
                <a:rPr lang="en-US" sz="2856" dirty="0">
                  <a:gradFill>
                    <a:gsLst>
                      <a:gs pos="57576">
                        <a:srgbClr val="FFFFFF"/>
                      </a:gs>
                      <a:gs pos="35000">
                        <a:srgbClr val="FFFFFF"/>
                      </a:gs>
                    </a:gsLst>
                    <a:lin ang="5400000" scaled="0"/>
                  </a:gradFill>
                  <a:latin typeface="Segoe UI Light"/>
                  <a:cs typeface="Segoe UI Semilight" panose="020B0402040204020203" pitchFamily="34" charset="0"/>
                </a:rPr>
                <a:t>Development</a:t>
              </a:r>
            </a:p>
          </p:txBody>
        </p:sp>
        <p:sp>
          <p:nvSpPr>
            <p:cNvPr id="15" name="TextBox 14"/>
            <p:cNvSpPr txBox="1"/>
            <p:nvPr/>
          </p:nvSpPr>
          <p:spPr>
            <a:xfrm>
              <a:off x="9286040" y="3591097"/>
              <a:ext cx="1727099" cy="395558"/>
            </a:xfrm>
            <a:prstGeom prst="rect">
              <a:avLst/>
            </a:prstGeom>
            <a:noFill/>
          </p:spPr>
          <p:txBody>
            <a:bodyPr wrap="square" lIns="0" tIns="0" rIns="0" bIns="0" rtlCol="0">
              <a:spAutoFit/>
            </a:bodyPr>
            <a:lstStyle/>
            <a:p>
              <a:pPr defTabSz="1293131">
                <a:lnSpc>
                  <a:spcPct val="90000"/>
                </a:lnSpc>
                <a:defRPr/>
              </a:pPr>
              <a:r>
                <a:rPr lang="en-US" sz="2856" dirty="0">
                  <a:gradFill>
                    <a:gsLst>
                      <a:gs pos="57576">
                        <a:srgbClr val="FFFFFF"/>
                      </a:gs>
                      <a:gs pos="35000">
                        <a:srgbClr val="FFFFFF"/>
                      </a:gs>
                    </a:gsLst>
                    <a:lin ang="5400000" scaled="0"/>
                  </a:gradFill>
                  <a:latin typeface="Segoe UI Light"/>
                  <a:cs typeface="Segoe UI Semilight" panose="020B0402040204020203" pitchFamily="34" charset="0"/>
                </a:rPr>
                <a:t>Operations</a:t>
              </a:r>
            </a:p>
          </p:txBody>
        </p:sp>
        <p:sp>
          <p:nvSpPr>
            <p:cNvPr id="16" name="TextBox 15"/>
            <p:cNvSpPr txBox="1"/>
            <p:nvPr/>
          </p:nvSpPr>
          <p:spPr>
            <a:xfrm>
              <a:off x="8376409" y="1420418"/>
              <a:ext cx="606256" cy="1002582"/>
            </a:xfrm>
            <a:prstGeom prst="rect">
              <a:avLst/>
            </a:prstGeom>
            <a:noFill/>
          </p:spPr>
          <p:txBody>
            <a:bodyPr wrap="none" rtlCol="0">
              <a:spAutoFit/>
            </a:bodyPr>
            <a:lstStyle/>
            <a:p>
              <a:pPr defTabSz="951304"/>
              <a:r>
                <a:rPr lang="en-US" sz="5915" dirty="0">
                  <a:gradFill>
                    <a:gsLst>
                      <a:gs pos="57576">
                        <a:srgbClr val="FFFFFF"/>
                      </a:gs>
                      <a:gs pos="35000">
                        <a:srgbClr val="FFFFFF"/>
                      </a:gs>
                    </a:gsLst>
                    <a:lin ang="5400000" scaled="0"/>
                  </a:gradFill>
                  <a:latin typeface="Arial" pitchFamily="34" charset="0"/>
                  <a:cs typeface="Arial" pitchFamily="34" charset="0"/>
                </a:rPr>
                <a:t>4</a:t>
              </a:r>
            </a:p>
          </p:txBody>
        </p:sp>
        <p:sp>
          <p:nvSpPr>
            <p:cNvPr id="17" name="TextBox 16"/>
            <p:cNvSpPr txBox="1"/>
            <p:nvPr/>
          </p:nvSpPr>
          <p:spPr>
            <a:xfrm>
              <a:off x="8559291" y="5422788"/>
              <a:ext cx="606256" cy="1002582"/>
            </a:xfrm>
            <a:prstGeom prst="rect">
              <a:avLst/>
            </a:prstGeom>
            <a:noFill/>
          </p:spPr>
          <p:txBody>
            <a:bodyPr wrap="none" rtlCol="0">
              <a:spAutoFit/>
            </a:bodyPr>
            <a:lstStyle/>
            <a:p>
              <a:pPr defTabSz="951304"/>
              <a:r>
                <a:rPr lang="en-US" sz="5915" dirty="0">
                  <a:gradFill>
                    <a:gsLst>
                      <a:gs pos="57576">
                        <a:srgbClr val="FFFFFF"/>
                      </a:gs>
                      <a:gs pos="35000">
                        <a:srgbClr val="FFFFFF"/>
                      </a:gs>
                    </a:gsLst>
                    <a:lin ang="5400000" scaled="0"/>
                  </a:gradFill>
                  <a:latin typeface="Arial" pitchFamily="34" charset="0"/>
                  <a:cs typeface="Arial" pitchFamily="34" charset="0"/>
                </a:rPr>
                <a:t>3</a:t>
              </a:r>
            </a:p>
          </p:txBody>
        </p:sp>
        <p:sp>
          <p:nvSpPr>
            <p:cNvPr id="18" name="Freeform 10"/>
            <p:cNvSpPr>
              <a:spLocks/>
            </p:cNvSpPr>
            <p:nvPr/>
          </p:nvSpPr>
          <p:spPr bwMode="auto">
            <a:xfrm>
              <a:off x="3798635" y="3802649"/>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57576">
                      <a:srgbClr val="FFFFFF"/>
                    </a:gs>
                    <a:gs pos="35000">
                      <a:srgbClr val="FFFFFF"/>
                    </a:gs>
                  </a:gsLst>
                  <a:lin ang="5400000" scaled="0"/>
                </a:gradFill>
                <a:latin typeface="Segoe UI Semilight"/>
              </a:endParaRPr>
            </a:p>
          </p:txBody>
        </p:sp>
        <p:sp>
          <p:nvSpPr>
            <p:cNvPr id="19" name="Freeform 13"/>
            <p:cNvSpPr>
              <a:spLocks/>
            </p:cNvSpPr>
            <p:nvPr/>
          </p:nvSpPr>
          <p:spPr bwMode="auto">
            <a:xfrm>
              <a:off x="6103685" y="1497599"/>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57576">
                      <a:srgbClr val="FFFFFF"/>
                    </a:gs>
                    <a:gs pos="35000">
                      <a:srgbClr val="FFFFFF"/>
                    </a:gs>
                  </a:gsLst>
                  <a:lin ang="5400000" scaled="0"/>
                </a:gradFill>
                <a:latin typeface="Segoe UI Semilight"/>
              </a:endParaRPr>
            </a:p>
          </p:txBody>
        </p:sp>
        <p:sp>
          <p:nvSpPr>
            <p:cNvPr id="20" name="Freeform 7"/>
            <p:cNvSpPr>
              <a:spLocks/>
            </p:cNvSpPr>
            <p:nvPr/>
          </p:nvSpPr>
          <p:spPr bwMode="auto">
            <a:xfrm>
              <a:off x="3798635" y="1497599"/>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AD80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57576">
                      <a:srgbClr val="FFFFFF"/>
                    </a:gs>
                    <a:gs pos="35000">
                      <a:srgbClr val="FFFFFF"/>
                    </a:gs>
                  </a:gsLst>
                  <a:lin ang="5400000" scaled="0"/>
                </a:gradFill>
                <a:latin typeface="Segoe UI Semilight"/>
              </a:endParaRPr>
            </a:p>
          </p:txBody>
        </p:sp>
        <p:sp>
          <p:nvSpPr>
            <p:cNvPr id="21" name="Freeform 9"/>
            <p:cNvSpPr>
              <a:spLocks/>
            </p:cNvSpPr>
            <p:nvPr/>
          </p:nvSpPr>
          <p:spPr bwMode="auto">
            <a:xfrm>
              <a:off x="3798635" y="3802649"/>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57576">
                      <a:srgbClr val="FFFFFF"/>
                    </a:gs>
                    <a:gs pos="35000">
                      <a:srgbClr val="FFFFFF"/>
                    </a:gs>
                  </a:gsLst>
                  <a:lin ang="5400000" scaled="0"/>
                </a:gradFill>
                <a:latin typeface="Segoe UI Semilight"/>
              </a:endParaRPr>
            </a:p>
          </p:txBody>
        </p:sp>
        <p:sp>
          <p:nvSpPr>
            <p:cNvPr id="22" name="Freeform 11"/>
            <p:cNvSpPr>
              <a:spLocks/>
            </p:cNvSpPr>
            <p:nvPr/>
          </p:nvSpPr>
          <p:spPr bwMode="auto">
            <a:xfrm>
              <a:off x="6103685" y="3802649"/>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57576">
                      <a:srgbClr val="FFFFFF"/>
                    </a:gs>
                    <a:gs pos="35000">
                      <a:srgbClr val="FFFFFF"/>
                    </a:gs>
                  </a:gsLst>
                  <a:lin ang="5400000" scaled="0"/>
                </a:gradFill>
                <a:latin typeface="Segoe UI Semilight"/>
              </a:endParaRPr>
            </a:p>
          </p:txBody>
        </p:sp>
        <p:sp>
          <p:nvSpPr>
            <p:cNvPr id="23" name="Freeform 14"/>
            <p:cNvSpPr>
              <a:spLocks/>
            </p:cNvSpPr>
            <p:nvPr/>
          </p:nvSpPr>
          <p:spPr bwMode="auto">
            <a:xfrm>
              <a:off x="6103685" y="1497599"/>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57576">
                      <a:srgbClr val="FFFFFF"/>
                    </a:gs>
                    <a:gs pos="35000">
                      <a:srgbClr val="FFFFFF"/>
                    </a:gs>
                  </a:gsLst>
                  <a:lin ang="5400000" scaled="0"/>
                </a:gradFill>
                <a:latin typeface="Segoe UI Semilight"/>
              </a:endParaRPr>
            </a:p>
          </p:txBody>
        </p:sp>
      </p:grpSp>
      <p:sp>
        <p:nvSpPr>
          <p:cNvPr id="26" name="Title 3"/>
          <p:cNvSpPr txBox="1">
            <a:spLocks/>
          </p:cNvSpPr>
          <p:nvPr/>
        </p:nvSpPr>
        <p:spPr>
          <a:xfrm>
            <a:off x="275164" y="292082"/>
            <a:ext cx="10295224"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en-US" spc="-102" dirty="0">
                <a:solidFill>
                  <a:srgbClr val="FFFFFF"/>
                </a:solidFill>
                <a:latin typeface="Segoe UI Light"/>
              </a:rPr>
              <a:t>End-to-end DevOps</a:t>
            </a:r>
          </a:p>
        </p:txBody>
      </p:sp>
    </p:spTree>
    <p:extLst>
      <p:ext uri="{BB962C8B-B14F-4D97-AF65-F5344CB8AC3E}">
        <p14:creationId xmlns:p14="http://schemas.microsoft.com/office/powerpoint/2010/main" val="1722238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8"/>
          <p:cNvSpPr txBox="1">
            <a:spLocks/>
          </p:cNvSpPr>
          <p:nvPr/>
        </p:nvSpPr>
        <p:spPr>
          <a:xfrm>
            <a:off x="280663" y="302807"/>
            <a:ext cx="12126254" cy="935842"/>
          </a:xfrm>
          <a:prstGeom prst="rect">
            <a:avLst/>
          </a:prstGeom>
          <a:ln>
            <a:noFill/>
          </a:ln>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endParaRPr lang="en-US" sz="4896" spc="-104">
              <a:gradFill>
                <a:gsLst>
                  <a:gs pos="1250">
                    <a:srgbClr val="404040"/>
                  </a:gs>
                  <a:gs pos="100000">
                    <a:srgbClr val="404040"/>
                  </a:gs>
                </a:gsLst>
                <a:lin ang="5400000" scaled="0"/>
              </a:gradFill>
              <a:latin typeface="Segoe UI Light"/>
            </a:endParaRPr>
          </a:p>
        </p:txBody>
      </p:sp>
      <p:sp>
        <p:nvSpPr>
          <p:cNvPr id="3" name="Rectangle 2"/>
          <p:cNvSpPr/>
          <p:nvPr/>
        </p:nvSpPr>
        <p:spPr bwMode="auto">
          <a:xfrm flipV="1">
            <a:off x="3236137" y="3617793"/>
            <a:ext cx="7213083" cy="73433"/>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Isosceles Triangle 3"/>
          <p:cNvSpPr/>
          <p:nvPr/>
        </p:nvSpPr>
        <p:spPr bwMode="auto">
          <a:xfrm rot="16200000">
            <a:off x="2824862" y="3426287"/>
            <a:ext cx="520315" cy="448547"/>
          </a:xfrm>
          <a:prstGeom prst="triangle">
            <a:avLst/>
          </a:prstGeom>
          <a:solidFill>
            <a:srgbClr val="404040">
              <a:lumMod val="20000"/>
              <a:lumOff val="80000"/>
            </a:srgbClr>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3834" y="1420898"/>
            <a:ext cx="4538558" cy="4538558"/>
          </a:xfrm>
          <a:prstGeom prst="rect">
            <a:avLst/>
          </a:prstGeom>
        </p:spPr>
      </p:pic>
      <p:sp>
        <p:nvSpPr>
          <p:cNvPr id="6" name="Freeform 7"/>
          <p:cNvSpPr>
            <a:spLocks/>
          </p:cNvSpPr>
          <p:nvPr/>
        </p:nvSpPr>
        <p:spPr bwMode="auto">
          <a:xfrm>
            <a:off x="10329166" y="1338859"/>
            <a:ext cx="2350938" cy="23509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AD80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404040"/>
              </a:solidFill>
              <a:latin typeface="Segoe UI"/>
            </a:endParaRPr>
          </a:p>
        </p:txBody>
      </p:sp>
      <p:sp>
        <p:nvSpPr>
          <p:cNvPr id="7" name="Rectangle 6"/>
          <p:cNvSpPr/>
          <p:nvPr/>
        </p:nvSpPr>
        <p:spPr bwMode="auto">
          <a:xfrm flipV="1">
            <a:off x="6406052" y="3617792"/>
            <a:ext cx="1191655" cy="67286"/>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18"/>
          <p:cNvSpPr txBox="1">
            <a:spLocks/>
          </p:cNvSpPr>
          <p:nvPr/>
        </p:nvSpPr>
        <p:spPr>
          <a:xfrm>
            <a:off x="280663" y="302807"/>
            <a:ext cx="12126254" cy="935842"/>
          </a:xfrm>
          <a:prstGeom prst="rect">
            <a:avLst/>
          </a:prstGeom>
          <a:ln>
            <a:noFill/>
          </a:ln>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endParaRPr lang="en-US" sz="4896" spc="-104">
              <a:gradFill>
                <a:gsLst>
                  <a:gs pos="1250">
                    <a:srgbClr val="404040"/>
                  </a:gs>
                  <a:gs pos="100000">
                    <a:srgbClr val="404040"/>
                  </a:gs>
                </a:gsLst>
                <a:lin ang="5400000" scaled="0"/>
              </a:gradFill>
              <a:latin typeface="Segoe UI Light"/>
            </a:endParaRPr>
          </a:p>
        </p:txBody>
      </p:sp>
      <p:sp>
        <p:nvSpPr>
          <p:cNvPr id="9" name="TextBox 8"/>
          <p:cNvSpPr txBox="1"/>
          <p:nvPr/>
        </p:nvSpPr>
        <p:spPr>
          <a:xfrm>
            <a:off x="1336880" y="941362"/>
            <a:ext cx="6644661" cy="971292"/>
          </a:xfrm>
          <a:prstGeom prst="rect">
            <a:avLst/>
          </a:prstGeom>
          <a:noFill/>
        </p:spPr>
        <p:txBody>
          <a:bodyPr wrap="square" rtlCol="0">
            <a:spAutoFit/>
          </a:bodyPr>
          <a:lstStyle/>
          <a:p>
            <a:pPr defTabSz="951248">
              <a:defRPr/>
            </a:pPr>
            <a:r>
              <a:rPr lang="fr-FR" sz="2856" kern="0" spc="20" dirty="0">
                <a:gradFill>
                  <a:gsLst>
                    <a:gs pos="31858">
                      <a:srgbClr val="FFFFFF"/>
                    </a:gs>
                    <a:gs pos="83000">
                      <a:srgbClr val="FFFFFF"/>
                    </a:gs>
                  </a:gsLst>
                  <a:lin ang="5400000" scaled="1"/>
                </a:gradFill>
                <a:latin typeface="Segoe UI Light"/>
                <a:cs typeface="Arial" pitchFamily="34" charset="0"/>
              </a:rPr>
              <a:t>Il commence par une idée - et un plan de transformer cette idée en réalité ...</a:t>
            </a:r>
            <a:endParaRPr lang="en-US" sz="2856" kern="0" dirty="0">
              <a:gradFill>
                <a:gsLst>
                  <a:gs pos="31858">
                    <a:srgbClr val="FFFFFF"/>
                  </a:gs>
                  <a:gs pos="83000">
                    <a:srgbClr val="FFFFFF"/>
                  </a:gs>
                </a:gsLst>
                <a:lin ang="5400000" scaled="1"/>
              </a:gradFill>
              <a:latin typeface="Segoe UI Light"/>
              <a:cs typeface="Arial" pitchFamily="34" charset="0"/>
            </a:endParaRPr>
          </a:p>
        </p:txBody>
      </p:sp>
      <p:grpSp>
        <p:nvGrpSpPr>
          <p:cNvPr id="10" name="Group 9"/>
          <p:cNvGrpSpPr/>
          <p:nvPr/>
        </p:nvGrpSpPr>
        <p:grpSpPr>
          <a:xfrm>
            <a:off x="5583904" y="2436054"/>
            <a:ext cx="1309580" cy="1388166"/>
            <a:chOff x="5474048" y="2388505"/>
            <a:chExt cx="1284019" cy="1361071"/>
          </a:xfrm>
        </p:grpSpPr>
        <p:sp>
          <p:nvSpPr>
            <p:cNvPr id="11" name="TextBox 10"/>
            <p:cNvSpPr txBox="1"/>
            <p:nvPr/>
          </p:nvSpPr>
          <p:spPr>
            <a:xfrm>
              <a:off x="5474048" y="2388505"/>
              <a:ext cx="1284019" cy="324000"/>
            </a:xfrm>
            <a:prstGeom prst="rect">
              <a:avLst/>
            </a:prstGeom>
            <a:noFill/>
          </p:spPr>
          <p:txBody>
            <a:bodyPr wrap="square" lIns="0" tIns="0" rIns="0" bIns="0" rtlCol="0" anchor="ctr">
              <a:noAutofit/>
            </a:bodyPr>
            <a:lstStyle/>
            <a:p>
              <a:pPr algn="ctr" defTabSz="932597">
                <a:defRPr/>
              </a:pPr>
              <a:r>
                <a:rPr lang="en-US" sz="1632" kern="0" dirty="0">
                  <a:gradFill>
                    <a:gsLst>
                      <a:gs pos="31858">
                        <a:srgbClr val="FFFFFF"/>
                      </a:gs>
                      <a:gs pos="83000">
                        <a:srgbClr val="FFFFFF"/>
                      </a:gs>
                    </a:gsLst>
                    <a:lin ang="5400000" scaled="1"/>
                  </a:gradFill>
                  <a:latin typeface="Segoe UI"/>
                  <a:cs typeface="Arial" pitchFamily="34" charset="0"/>
                </a:rPr>
                <a:t>Manage work</a:t>
              </a:r>
            </a:p>
          </p:txBody>
        </p:sp>
        <p:grpSp>
          <p:nvGrpSpPr>
            <p:cNvPr id="12" name="Group 11"/>
            <p:cNvGrpSpPr/>
            <p:nvPr/>
          </p:nvGrpSpPr>
          <p:grpSpPr>
            <a:xfrm>
              <a:off x="5904603" y="2842133"/>
              <a:ext cx="365757" cy="907443"/>
              <a:chOff x="6204826" y="2842133"/>
              <a:chExt cx="365757" cy="907443"/>
            </a:xfrm>
          </p:grpSpPr>
          <p:cxnSp>
            <p:nvCxnSpPr>
              <p:cNvPr id="13" name="Straight Connector 12"/>
              <p:cNvCxnSpPr/>
              <p:nvPr/>
            </p:nvCxnSpPr>
            <p:spPr>
              <a:xfrm flipV="1">
                <a:off x="6387704" y="2842133"/>
                <a:ext cx="0" cy="695750"/>
              </a:xfrm>
              <a:prstGeom prst="line">
                <a:avLst/>
              </a:prstGeom>
              <a:noFill/>
              <a:ln w="38100" cap="rnd" cmpd="sng" algn="ctr">
                <a:solidFill>
                  <a:srgbClr val="BAD80A"/>
                </a:solidFill>
                <a:prstDash val="sysDot"/>
                <a:headEnd type="none"/>
                <a:tailEnd type="oval"/>
              </a:ln>
              <a:effectLst/>
            </p:spPr>
          </p:cxnSp>
          <p:sp>
            <p:nvSpPr>
              <p:cNvPr id="14" name="Oval 13"/>
              <p:cNvSpPr/>
              <p:nvPr/>
            </p:nvSpPr>
            <p:spPr bwMode="auto">
              <a:xfrm>
                <a:off x="6204826" y="3383819"/>
                <a:ext cx="365757" cy="365757"/>
              </a:xfrm>
              <a:prstGeom prst="ellipse">
                <a:avLst/>
              </a:prstGeom>
              <a:solidFill>
                <a:srgbClr val="FFFFFF"/>
              </a:solidFill>
              <a:ln w="38100" cap="flat" cmpd="sng" algn="ctr">
                <a:solidFill>
                  <a:srgbClr val="BAD80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grpSp>
      <p:sp>
        <p:nvSpPr>
          <p:cNvPr id="15" name="TextBox 14"/>
          <p:cNvSpPr txBox="1"/>
          <p:nvPr/>
        </p:nvSpPr>
        <p:spPr>
          <a:xfrm>
            <a:off x="401419" y="3438405"/>
            <a:ext cx="2360433" cy="414353"/>
          </a:xfrm>
          <a:prstGeom prst="rect">
            <a:avLst/>
          </a:prstGeom>
          <a:noFill/>
        </p:spPr>
        <p:txBody>
          <a:bodyPr wrap="square" rtlCol="0">
            <a:spAutoFit/>
          </a:bodyPr>
          <a:lstStyle/>
          <a:p>
            <a:pPr algn="r" defTabSz="951248">
              <a:defRPr/>
            </a:pPr>
            <a:r>
              <a:rPr lang="en-US" sz="2040" kern="0" dirty="0">
                <a:gradFill>
                  <a:gsLst>
                    <a:gs pos="31858">
                      <a:srgbClr val="FFFFFF"/>
                    </a:gs>
                    <a:gs pos="83000">
                      <a:srgbClr val="FFFFFF"/>
                    </a:gs>
                  </a:gsLst>
                  <a:lin ang="5400000" scaled="1"/>
                </a:gradFill>
                <a:latin typeface="Segoe UI Semilight"/>
                <a:cs typeface="Arial" pitchFamily="34" charset="0"/>
              </a:rPr>
              <a:t>Develop + Test</a:t>
            </a:r>
          </a:p>
        </p:txBody>
      </p:sp>
      <p:sp>
        <p:nvSpPr>
          <p:cNvPr id="16" name="Oval 15"/>
          <p:cNvSpPr/>
          <p:nvPr/>
        </p:nvSpPr>
        <p:spPr bwMode="auto">
          <a:xfrm>
            <a:off x="10189636" y="3460220"/>
            <a:ext cx="373816" cy="373816"/>
          </a:xfrm>
          <a:prstGeom prst="ellipse">
            <a:avLst/>
          </a:prstGeom>
          <a:solidFill>
            <a:srgbClr val="BAD80A"/>
          </a:solidFill>
          <a:ln w="76200" cap="flat" cmpd="sng" algn="ctr">
            <a:solidFill>
              <a:srgbClr val="BAD80A"/>
            </a:solidFill>
            <a:prstDash val="solid"/>
            <a:headEnd type="none" w="med" len="med"/>
            <a:tailEnd type="none" w="med" len="med"/>
          </a:ln>
          <a:effectLst/>
        </p:spPr>
        <p:txBody>
          <a:bodyPr rot="0" spcFirstLastPara="0" vertOverflow="overflow" horzOverflow="overflow" vert="horz" wrap="square" lIns="146867" tIns="149217" rIns="186521" bIns="11015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solidFill>
                  <a:srgbClr val="FFFFFF"/>
                </a:solidFill>
                <a:latin typeface="Segoe UI Light"/>
                <a:ea typeface="Segoe UI" pitchFamily="34" charset="0"/>
                <a:cs typeface="Segoe UI" pitchFamily="34" charset="0"/>
              </a:rPr>
              <a:t>1</a:t>
            </a:r>
          </a:p>
        </p:txBody>
      </p:sp>
      <p:sp>
        <p:nvSpPr>
          <p:cNvPr id="18" name="Rectangle 17"/>
          <p:cNvSpPr/>
          <p:nvPr/>
        </p:nvSpPr>
        <p:spPr bwMode="auto">
          <a:xfrm flipV="1">
            <a:off x="9482349" y="3617791"/>
            <a:ext cx="679746" cy="73763"/>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 name="Group 18"/>
          <p:cNvGrpSpPr/>
          <p:nvPr/>
        </p:nvGrpSpPr>
        <p:grpSpPr>
          <a:xfrm>
            <a:off x="8572184" y="1781221"/>
            <a:ext cx="1401820" cy="2042999"/>
            <a:chOff x="8404001" y="1746454"/>
            <a:chExt cx="1374458" cy="2003122"/>
          </a:xfrm>
        </p:grpSpPr>
        <p:grpSp>
          <p:nvGrpSpPr>
            <p:cNvPr id="20" name="Group 19"/>
            <p:cNvGrpSpPr/>
            <p:nvPr/>
          </p:nvGrpSpPr>
          <p:grpSpPr>
            <a:xfrm>
              <a:off x="8787237" y="2153291"/>
              <a:ext cx="636563" cy="654393"/>
              <a:chOff x="-3389313" y="1476375"/>
              <a:chExt cx="1530350" cy="1573213"/>
            </a:xfrm>
          </p:grpSpPr>
          <p:sp>
            <p:nvSpPr>
              <p:cNvPr id="25" name="Freeform 21"/>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26" name="Freeform 22"/>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27" name="Freeform 23"/>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28" name="Freeform 24"/>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29" name="Freeform 25"/>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30" name="Freeform 26"/>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31" name="Rectangle 27"/>
              <p:cNvSpPr>
                <a:spLocks noChangeArrowheads="1"/>
              </p:cNvSpPr>
              <p:nvPr/>
            </p:nvSpPr>
            <p:spPr bwMode="auto">
              <a:xfrm>
                <a:off x="-3201988" y="1476375"/>
                <a:ext cx="1241425" cy="129857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32" name="Rectangle 28"/>
              <p:cNvSpPr>
                <a:spLocks noChangeArrowheads="1"/>
              </p:cNvSpPr>
              <p:nvPr/>
            </p:nvSpPr>
            <p:spPr bwMode="auto">
              <a:xfrm>
                <a:off x="-3201988" y="1476375"/>
                <a:ext cx="1241425" cy="129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33" name="Rectangle 29"/>
              <p:cNvSpPr>
                <a:spLocks noChangeArrowheads="1"/>
              </p:cNvSpPr>
              <p:nvPr/>
            </p:nvSpPr>
            <p:spPr bwMode="auto">
              <a:xfrm>
                <a:off x="-3201988" y="1476375"/>
                <a:ext cx="1241425" cy="306388"/>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34" name="Rectangle 30"/>
              <p:cNvSpPr>
                <a:spLocks noChangeArrowheads="1"/>
              </p:cNvSpPr>
              <p:nvPr/>
            </p:nvSpPr>
            <p:spPr bwMode="auto">
              <a:xfrm>
                <a:off x="-3201988" y="1476375"/>
                <a:ext cx="124142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35" name="Freeform 31"/>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close/>
                  </a:path>
                </a:pathLst>
              </a:custGeom>
              <a:solidFill>
                <a:srgbClr val="8787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36" name="Freeform 32"/>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37" name="Freeform 33"/>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close/>
                  </a:path>
                </a:pathLst>
              </a:custGeom>
              <a:solidFill>
                <a:srgbClr val="BDBD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38" name="Freeform 34"/>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39" name="Freeform 35"/>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close/>
                  </a:path>
                </a:pathLst>
              </a:custGeom>
              <a:solidFill>
                <a:srgbClr val="A7121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40" name="Freeform 36"/>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41" name="Freeform 37"/>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42" name="Freeform 38"/>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43" name="Freeform 39"/>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close/>
                  </a:path>
                </a:pathLst>
              </a:custGeom>
              <a:solidFill>
                <a:srgbClr val="D33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44" name="Freeform 40"/>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45" name="Freeform 41"/>
              <p:cNvSpPr>
                <a:spLocks/>
              </p:cNvSpPr>
              <p:nvPr/>
            </p:nvSpPr>
            <p:spPr bwMode="auto">
              <a:xfrm>
                <a:off x="-3205163" y="1922463"/>
                <a:ext cx="1346200" cy="1127125"/>
              </a:xfrm>
              <a:custGeom>
                <a:avLst/>
                <a:gdLst>
                  <a:gd name="T0" fmla="*/ 848 w 848"/>
                  <a:gd name="T1" fmla="*/ 621 h 710"/>
                  <a:gd name="T2" fmla="*/ 70 w 848"/>
                  <a:gd name="T3" fmla="*/ 710 h 710"/>
                  <a:gd name="T4" fmla="*/ 0 w 848"/>
                  <a:gd name="T5" fmla="*/ 90 h 710"/>
                  <a:gd name="T6" fmla="*/ 777 w 848"/>
                  <a:gd name="T7" fmla="*/ 0 h 710"/>
                  <a:gd name="T8" fmla="*/ 848 w 848"/>
                  <a:gd name="T9" fmla="*/ 621 h 710"/>
                </a:gdLst>
                <a:ahLst/>
                <a:cxnLst>
                  <a:cxn ang="0">
                    <a:pos x="T0" y="T1"/>
                  </a:cxn>
                  <a:cxn ang="0">
                    <a:pos x="T2" y="T3"/>
                  </a:cxn>
                  <a:cxn ang="0">
                    <a:pos x="T4" y="T5"/>
                  </a:cxn>
                  <a:cxn ang="0">
                    <a:pos x="T6" y="T7"/>
                  </a:cxn>
                  <a:cxn ang="0">
                    <a:pos x="T8" y="T9"/>
                  </a:cxn>
                </a:cxnLst>
                <a:rect l="0" t="0" r="r" b="b"/>
                <a:pathLst>
                  <a:path w="848" h="710">
                    <a:moveTo>
                      <a:pt x="848" y="621"/>
                    </a:moveTo>
                    <a:lnTo>
                      <a:pt x="70" y="710"/>
                    </a:lnTo>
                    <a:lnTo>
                      <a:pt x="0" y="90"/>
                    </a:lnTo>
                    <a:lnTo>
                      <a:pt x="777" y="0"/>
                    </a:lnTo>
                    <a:lnTo>
                      <a:pt x="848" y="6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46" name="Freeform 42"/>
              <p:cNvSpPr>
                <a:spLocks/>
              </p:cNvSpPr>
              <p:nvPr/>
            </p:nvSpPr>
            <p:spPr bwMode="auto">
              <a:xfrm>
                <a:off x="-3240088" y="1619250"/>
                <a:ext cx="1268413" cy="446088"/>
              </a:xfrm>
              <a:custGeom>
                <a:avLst/>
                <a:gdLst>
                  <a:gd name="T0" fmla="*/ 799 w 799"/>
                  <a:gd name="T1" fmla="*/ 191 h 281"/>
                  <a:gd name="T2" fmla="*/ 22 w 799"/>
                  <a:gd name="T3" fmla="*/ 281 h 281"/>
                  <a:gd name="T4" fmla="*/ 0 w 799"/>
                  <a:gd name="T5" fmla="*/ 89 h 281"/>
                  <a:gd name="T6" fmla="*/ 778 w 799"/>
                  <a:gd name="T7" fmla="*/ 0 h 281"/>
                  <a:gd name="T8" fmla="*/ 799 w 799"/>
                  <a:gd name="T9" fmla="*/ 191 h 281"/>
                </a:gdLst>
                <a:ahLst/>
                <a:cxnLst>
                  <a:cxn ang="0">
                    <a:pos x="T0" y="T1"/>
                  </a:cxn>
                  <a:cxn ang="0">
                    <a:pos x="T2" y="T3"/>
                  </a:cxn>
                  <a:cxn ang="0">
                    <a:pos x="T4" y="T5"/>
                  </a:cxn>
                  <a:cxn ang="0">
                    <a:pos x="T6" y="T7"/>
                  </a:cxn>
                  <a:cxn ang="0">
                    <a:pos x="T8" y="T9"/>
                  </a:cxn>
                </a:cxnLst>
                <a:rect l="0" t="0" r="r" b="b"/>
                <a:pathLst>
                  <a:path w="799" h="281">
                    <a:moveTo>
                      <a:pt x="799" y="191"/>
                    </a:moveTo>
                    <a:lnTo>
                      <a:pt x="22" y="281"/>
                    </a:lnTo>
                    <a:lnTo>
                      <a:pt x="0" y="89"/>
                    </a:lnTo>
                    <a:lnTo>
                      <a:pt x="778" y="0"/>
                    </a:lnTo>
                    <a:lnTo>
                      <a:pt x="799" y="191"/>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47" name="Freeform 43"/>
              <p:cNvSpPr>
                <a:spLocks/>
              </p:cNvSpPr>
              <p:nvPr/>
            </p:nvSpPr>
            <p:spPr bwMode="auto">
              <a:xfrm>
                <a:off x="-3051175" y="2179638"/>
                <a:ext cx="234950" cy="211138"/>
              </a:xfrm>
              <a:custGeom>
                <a:avLst/>
                <a:gdLst>
                  <a:gd name="T0" fmla="*/ 106 w 106"/>
                  <a:gd name="T1" fmla="*/ 84 h 95"/>
                  <a:gd name="T2" fmla="*/ 87 w 106"/>
                  <a:gd name="T3" fmla="*/ 86 h 95"/>
                  <a:gd name="T4" fmla="*/ 81 w 106"/>
                  <a:gd name="T5" fmla="*/ 36 h 95"/>
                  <a:gd name="T6" fmla="*/ 80 w 106"/>
                  <a:gd name="T7" fmla="*/ 17 h 95"/>
                  <a:gd name="T8" fmla="*/ 80 w 106"/>
                  <a:gd name="T9" fmla="*/ 18 h 95"/>
                  <a:gd name="T10" fmla="*/ 78 w 106"/>
                  <a:gd name="T11" fmla="*/ 29 h 95"/>
                  <a:gd name="T12" fmla="*/ 65 w 106"/>
                  <a:gd name="T13" fmla="*/ 89 h 95"/>
                  <a:gd name="T14" fmla="*/ 49 w 106"/>
                  <a:gd name="T15" fmla="*/ 90 h 95"/>
                  <a:gd name="T16" fmla="*/ 23 w 106"/>
                  <a:gd name="T17" fmla="*/ 36 h 95"/>
                  <a:gd name="T18" fmla="*/ 19 w 106"/>
                  <a:gd name="T19" fmla="*/ 24 h 95"/>
                  <a:gd name="T20" fmla="*/ 18 w 106"/>
                  <a:gd name="T21" fmla="*/ 25 h 95"/>
                  <a:gd name="T22" fmla="*/ 22 w 106"/>
                  <a:gd name="T23" fmla="*/ 46 h 95"/>
                  <a:gd name="T24" fmla="*/ 27 w 106"/>
                  <a:gd name="T25" fmla="*/ 93 h 95"/>
                  <a:gd name="T26" fmla="*/ 10 w 106"/>
                  <a:gd name="T27" fmla="*/ 95 h 95"/>
                  <a:gd name="T28" fmla="*/ 0 w 106"/>
                  <a:gd name="T29" fmla="*/ 11 h 95"/>
                  <a:gd name="T30" fmla="*/ 28 w 106"/>
                  <a:gd name="T31" fmla="*/ 7 h 95"/>
                  <a:gd name="T32" fmla="*/ 51 w 106"/>
                  <a:gd name="T33" fmla="*/ 55 h 95"/>
                  <a:gd name="T34" fmla="*/ 55 w 106"/>
                  <a:gd name="T35" fmla="*/ 67 h 95"/>
                  <a:gd name="T36" fmla="*/ 56 w 106"/>
                  <a:gd name="T37" fmla="*/ 67 h 95"/>
                  <a:gd name="T38" fmla="*/ 58 w 106"/>
                  <a:gd name="T39" fmla="*/ 55 h 95"/>
                  <a:gd name="T40" fmla="*/ 69 w 106"/>
                  <a:gd name="T41" fmla="*/ 3 h 95"/>
                  <a:gd name="T42" fmla="*/ 96 w 106"/>
                  <a:gd name="T43" fmla="*/ 0 h 95"/>
                  <a:gd name="T44" fmla="*/ 106 w 106"/>
                  <a:gd name="T45" fmla="*/ 8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95">
                    <a:moveTo>
                      <a:pt x="106" y="84"/>
                    </a:moveTo>
                    <a:cubicBezTo>
                      <a:pt x="87" y="86"/>
                      <a:pt x="87" y="86"/>
                      <a:pt x="87" y="86"/>
                    </a:cubicBezTo>
                    <a:cubicBezTo>
                      <a:pt x="81" y="36"/>
                      <a:pt x="81" y="36"/>
                      <a:pt x="81" y="36"/>
                    </a:cubicBezTo>
                    <a:cubicBezTo>
                      <a:pt x="81" y="30"/>
                      <a:pt x="80" y="24"/>
                      <a:pt x="80" y="17"/>
                    </a:cubicBezTo>
                    <a:cubicBezTo>
                      <a:pt x="80" y="18"/>
                      <a:pt x="80" y="18"/>
                      <a:pt x="80" y="18"/>
                    </a:cubicBezTo>
                    <a:cubicBezTo>
                      <a:pt x="79" y="23"/>
                      <a:pt x="79" y="27"/>
                      <a:pt x="78" y="29"/>
                    </a:cubicBezTo>
                    <a:cubicBezTo>
                      <a:pt x="65" y="89"/>
                      <a:pt x="65" y="89"/>
                      <a:pt x="65" y="89"/>
                    </a:cubicBezTo>
                    <a:cubicBezTo>
                      <a:pt x="49" y="90"/>
                      <a:pt x="49" y="90"/>
                      <a:pt x="49" y="90"/>
                    </a:cubicBezTo>
                    <a:cubicBezTo>
                      <a:pt x="23" y="36"/>
                      <a:pt x="23" y="36"/>
                      <a:pt x="23" y="36"/>
                    </a:cubicBezTo>
                    <a:cubicBezTo>
                      <a:pt x="22" y="34"/>
                      <a:pt x="21" y="31"/>
                      <a:pt x="19" y="24"/>
                    </a:cubicBezTo>
                    <a:cubicBezTo>
                      <a:pt x="18" y="25"/>
                      <a:pt x="18" y="25"/>
                      <a:pt x="18" y="25"/>
                    </a:cubicBezTo>
                    <a:cubicBezTo>
                      <a:pt x="20" y="33"/>
                      <a:pt x="21" y="40"/>
                      <a:pt x="22" y="46"/>
                    </a:cubicBezTo>
                    <a:cubicBezTo>
                      <a:pt x="27" y="93"/>
                      <a:pt x="27" y="93"/>
                      <a:pt x="27" y="93"/>
                    </a:cubicBezTo>
                    <a:cubicBezTo>
                      <a:pt x="10" y="95"/>
                      <a:pt x="10" y="95"/>
                      <a:pt x="10" y="95"/>
                    </a:cubicBezTo>
                    <a:cubicBezTo>
                      <a:pt x="0" y="11"/>
                      <a:pt x="0" y="11"/>
                      <a:pt x="0" y="11"/>
                    </a:cubicBezTo>
                    <a:cubicBezTo>
                      <a:pt x="28" y="7"/>
                      <a:pt x="28" y="7"/>
                      <a:pt x="28" y="7"/>
                    </a:cubicBezTo>
                    <a:cubicBezTo>
                      <a:pt x="51" y="55"/>
                      <a:pt x="51" y="55"/>
                      <a:pt x="51" y="55"/>
                    </a:cubicBezTo>
                    <a:cubicBezTo>
                      <a:pt x="53" y="59"/>
                      <a:pt x="54" y="63"/>
                      <a:pt x="55" y="67"/>
                    </a:cubicBezTo>
                    <a:cubicBezTo>
                      <a:pt x="56" y="67"/>
                      <a:pt x="56" y="67"/>
                      <a:pt x="56" y="67"/>
                    </a:cubicBezTo>
                    <a:cubicBezTo>
                      <a:pt x="56" y="62"/>
                      <a:pt x="57" y="58"/>
                      <a:pt x="58" y="55"/>
                    </a:cubicBezTo>
                    <a:cubicBezTo>
                      <a:pt x="69" y="3"/>
                      <a:pt x="69" y="3"/>
                      <a:pt x="69" y="3"/>
                    </a:cubicBezTo>
                    <a:cubicBezTo>
                      <a:pt x="96" y="0"/>
                      <a:pt x="96" y="0"/>
                      <a:pt x="96" y="0"/>
                    </a:cubicBezTo>
                    <a:lnTo>
                      <a:pt x="106" y="84"/>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48" name="Freeform 44"/>
              <p:cNvSpPr>
                <a:spLocks noEditPoints="1"/>
              </p:cNvSpPr>
              <p:nvPr/>
            </p:nvSpPr>
            <p:spPr bwMode="auto">
              <a:xfrm>
                <a:off x="-2795588" y="2214563"/>
                <a:ext cx="150813" cy="144463"/>
              </a:xfrm>
              <a:custGeom>
                <a:avLst/>
                <a:gdLst>
                  <a:gd name="T0" fmla="*/ 37 w 68"/>
                  <a:gd name="T1" fmla="*/ 64 h 65"/>
                  <a:gd name="T2" fmla="*/ 13 w 68"/>
                  <a:gd name="T3" fmla="*/ 58 h 65"/>
                  <a:gd name="T4" fmla="*/ 1 w 68"/>
                  <a:gd name="T5" fmla="*/ 36 h 65"/>
                  <a:gd name="T6" fmla="*/ 8 w 68"/>
                  <a:gd name="T7" fmla="*/ 12 h 65"/>
                  <a:gd name="T8" fmla="*/ 31 w 68"/>
                  <a:gd name="T9" fmla="*/ 1 h 65"/>
                  <a:gd name="T10" fmla="*/ 55 w 68"/>
                  <a:gd name="T11" fmla="*/ 7 h 65"/>
                  <a:gd name="T12" fmla="*/ 66 w 68"/>
                  <a:gd name="T13" fmla="*/ 28 h 65"/>
                  <a:gd name="T14" fmla="*/ 60 w 68"/>
                  <a:gd name="T15" fmla="*/ 53 h 65"/>
                  <a:gd name="T16" fmla="*/ 37 w 68"/>
                  <a:gd name="T17" fmla="*/ 64 h 65"/>
                  <a:gd name="T18" fmla="*/ 32 w 68"/>
                  <a:gd name="T19" fmla="*/ 15 h 65"/>
                  <a:gd name="T20" fmla="*/ 22 w 68"/>
                  <a:gd name="T21" fmla="*/ 21 h 65"/>
                  <a:gd name="T22" fmla="*/ 20 w 68"/>
                  <a:gd name="T23" fmla="*/ 34 h 65"/>
                  <a:gd name="T24" fmla="*/ 36 w 68"/>
                  <a:gd name="T25" fmla="*/ 50 h 65"/>
                  <a:gd name="T26" fmla="*/ 47 w 68"/>
                  <a:gd name="T27" fmla="*/ 30 h 65"/>
                  <a:gd name="T28" fmla="*/ 32 w 68"/>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5">
                    <a:moveTo>
                      <a:pt x="37" y="64"/>
                    </a:moveTo>
                    <a:cubicBezTo>
                      <a:pt x="27" y="65"/>
                      <a:pt x="19" y="63"/>
                      <a:pt x="13" y="58"/>
                    </a:cubicBezTo>
                    <a:cubicBezTo>
                      <a:pt x="6" y="53"/>
                      <a:pt x="2" y="46"/>
                      <a:pt x="1" y="36"/>
                    </a:cubicBezTo>
                    <a:cubicBezTo>
                      <a:pt x="0" y="27"/>
                      <a:pt x="2" y="18"/>
                      <a:pt x="8" y="12"/>
                    </a:cubicBezTo>
                    <a:cubicBezTo>
                      <a:pt x="13" y="6"/>
                      <a:pt x="21" y="2"/>
                      <a:pt x="31" y="1"/>
                    </a:cubicBezTo>
                    <a:cubicBezTo>
                      <a:pt x="41" y="0"/>
                      <a:pt x="49" y="2"/>
                      <a:pt x="55" y="7"/>
                    </a:cubicBezTo>
                    <a:cubicBezTo>
                      <a:pt x="62" y="12"/>
                      <a:pt x="65" y="19"/>
                      <a:pt x="66" y="28"/>
                    </a:cubicBezTo>
                    <a:cubicBezTo>
                      <a:pt x="68" y="38"/>
                      <a:pt x="66" y="46"/>
                      <a:pt x="60" y="53"/>
                    </a:cubicBezTo>
                    <a:cubicBezTo>
                      <a:pt x="55" y="59"/>
                      <a:pt x="47" y="63"/>
                      <a:pt x="37" y="64"/>
                    </a:cubicBezTo>
                    <a:close/>
                    <a:moveTo>
                      <a:pt x="32" y="15"/>
                    </a:moveTo>
                    <a:cubicBezTo>
                      <a:pt x="28" y="16"/>
                      <a:pt x="24" y="18"/>
                      <a:pt x="22" y="21"/>
                    </a:cubicBezTo>
                    <a:cubicBezTo>
                      <a:pt x="20" y="24"/>
                      <a:pt x="20" y="29"/>
                      <a:pt x="20" y="34"/>
                    </a:cubicBezTo>
                    <a:cubicBezTo>
                      <a:pt x="21" y="46"/>
                      <a:pt x="27" y="51"/>
                      <a:pt x="36" y="50"/>
                    </a:cubicBezTo>
                    <a:cubicBezTo>
                      <a:pt x="45" y="49"/>
                      <a:pt x="49" y="42"/>
                      <a:pt x="47" y="30"/>
                    </a:cubicBezTo>
                    <a:cubicBezTo>
                      <a:pt x="46" y="19"/>
                      <a:pt x="41" y="14"/>
                      <a:pt x="32" y="15"/>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49" name="Freeform 45"/>
              <p:cNvSpPr>
                <a:spLocks/>
              </p:cNvSpPr>
              <p:nvPr/>
            </p:nvSpPr>
            <p:spPr bwMode="auto">
              <a:xfrm>
                <a:off x="-2628900" y="2192338"/>
                <a:ext cx="144463" cy="150813"/>
              </a:xfrm>
              <a:custGeom>
                <a:avLst/>
                <a:gdLst>
                  <a:gd name="T0" fmla="*/ 65 w 65"/>
                  <a:gd name="T1" fmla="*/ 61 h 68"/>
                  <a:gd name="T2" fmla="*/ 47 w 65"/>
                  <a:gd name="T3" fmla="*/ 63 h 68"/>
                  <a:gd name="T4" fmla="*/ 43 w 65"/>
                  <a:gd name="T5" fmla="*/ 29 h 68"/>
                  <a:gd name="T6" fmla="*/ 31 w 65"/>
                  <a:gd name="T7" fmla="*/ 17 h 68"/>
                  <a:gd name="T8" fmla="*/ 24 w 65"/>
                  <a:gd name="T9" fmla="*/ 21 h 68"/>
                  <a:gd name="T10" fmla="*/ 22 w 65"/>
                  <a:gd name="T11" fmla="*/ 31 h 68"/>
                  <a:gd name="T12" fmla="*/ 26 w 65"/>
                  <a:gd name="T13" fmla="*/ 65 h 68"/>
                  <a:gd name="T14" fmla="*/ 7 w 65"/>
                  <a:gd name="T15" fmla="*/ 68 h 68"/>
                  <a:gd name="T16" fmla="*/ 0 w 65"/>
                  <a:gd name="T17" fmla="*/ 7 h 68"/>
                  <a:gd name="T18" fmla="*/ 19 w 65"/>
                  <a:gd name="T19" fmla="*/ 5 h 68"/>
                  <a:gd name="T20" fmla="*/ 20 w 65"/>
                  <a:gd name="T21" fmla="*/ 15 h 68"/>
                  <a:gd name="T22" fmla="*/ 20 w 65"/>
                  <a:gd name="T23" fmla="*/ 15 h 68"/>
                  <a:gd name="T24" fmla="*/ 38 w 65"/>
                  <a:gd name="T25" fmla="*/ 1 h 68"/>
                  <a:gd name="T26" fmla="*/ 61 w 65"/>
                  <a:gd name="T27" fmla="*/ 24 h 68"/>
                  <a:gd name="T28" fmla="*/ 65 w 65"/>
                  <a:gd name="T2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68">
                    <a:moveTo>
                      <a:pt x="65" y="61"/>
                    </a:moveTo>
                    <a:cubicBezTo>
                      <a:pt x="47" y="63"/>
                      <a:pt x="47" y="63"/>
                      <a:pt x="47" y="63"/>
                    </a:cubicBezTo>
                    <a:cubicBezTo>
                      <a:pt x="43" y="29"/>
                      <a:pt x="43" y="29"/>
                      <a:pt x="43" y="29"/>
                    </a:cubicBezTo>
                    <a:cubicBezTo>
                      <a:pt x="42" y="20"/>
                      <a:pt x="38" y="16"/>
                      <a:pt x="31" y="17"/>
                    </a:cubicBezTo>
                    <a:cubicBezTo>
                      <a:pt x="28" y="17"/>
                      <a:pt x="26" y="19"/>
                      <a:pt x="24" y="21"/>
                    </a:cubicBezTo>
                    <a:cubicBezTo>
                      <a:pt x="22" y="24"/>
                      <a:pt x="21" y="27"/>
                      <a:pt x="22" y="31"/>
                    </a:cubicBezTo>
                    <a:cubicBezTo>
                      <a:pt x="26" y="65"/>
                      <a:pt x="26" y="65"/>
                      <a:pt x="26" y="65"/>
                    </a:cubicBezTo>
                    <a:cubicBezTo>
                      <a:pt x="7" y="68"/>
                      <a:pt x="7" y="68"/>
                      <a:pt x="7" y="68"/>
                    </a:cubicBezTo>
                    <a:cubicBezTo>
                      <a:pt x="0" y="7"/>
                      <a:pt x="0" y="7"/>
                      <a:pt x="0" y="7"/>
                    </a:cubicBezTo>
                    <a:cubicBezTo>
                      <a:pt x="19" y="5"/>
                      <a:pt x="19" y="5"/>
                      <a:pt x="19" y="5"/>
                    </a:cubicBezTo>
                    <a:cubicBezTo>
                      <a:pt x="20" y="15"/>
                      <a:pt x="20" y="15"/>
                      <a:pt x="20" y="15"/>
                    </a:cubicBezTo>
                    <a:cubicBezTo>
                      <a:pt x="20" y="15"/>
                      <a:pt x="20" y="15"/>
                      <a:pt x="20" y="15"/>
                    </a:cubicBezTo>
                    <a:cubicBezTo>
                      <a:pt x="24" y="7"/>
                      <a:pt x="30" y="2"/>
                      <a:pt x="38" y="1"/>
                    </a:cubicBezTo>
                    <a:cubicBezTo>
                      <a:pt x="51" y="0"/>
                      <a:pt x="59" y="7"/>
                      <a:pt x="61" y="24"/>
                    </a:cubicBezTo>
                    <a:lnTo>
                      <a:pt x="65" y="6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50" name="Freeform 46"/>
              <p:cNvSpPr>
                <a:spLocks noEditPoints="1"/>
              </p:cNvSpPr>
              <p:nvPr/>
            </p:nvSpPr>
            <p:spPr bwMode="auto">
              <a:xfrm>
                <a:off x="-2468563" y="2109788"/>
                <a:ext cx="147638" cy="214313"/>
              </a:xfrm>
              <a:custGeom>
                <a:avLst/>
                <a:gdLst>
                  <a:gd name="T0" fmla="*/ 67 w 67"/>
                  <a:gd name="T1" fmla="*/ 89 h 96"/>
                  <a:gd name="T2" fmla="*/ 48 w 67"/>
                  <a:gd name="T3" fmla="*/ 92 h 96"/>
                  <a:gd name="T4" fmla="*/ 47 w 67"/>
                  <a:gd name="T5" fmla="*/ 83 h 96"/>
                  <a:gd name="T6" fmla="*/ 47 w 67"/>
                  <a:gd name="T7" fmla="*/ 83 h 96"/>
                  <a:gd name="T8" fmla="*/ 30 w 67"/>
                  <a:gd name="T9" fmla="*/ 95 h 96"/>
                  <a:gd name="T10" fmla="*/ 11 w 67"/>
                  <a:gd name="T11" fmla="*/ 89 h 96"/>
                  <a:gd name="T12" fmla="*/ 1 w 67"/>
                  <a:gd name="T13" fmla="*/ 68 h 96"/>
                  <a:gd name="T14" fmla="*/ 6 w 67"/>
                  <a:gd name="T15" fmla="*/ 43 h 96"/>
                  <a:gd name="T16" fmla="*/ 25 w 67"/>
                  <a:gd name="T17" fmla="*/ 32 h 96"/>
                  <a:gd name="T18" fmla="*/ 42 w 67"/>
                  <a:gd name="T19" fmla="*/ 38 h 96"/>
                  <a:gd name="T20" fmla="*/ 42 w 67"/>
                  <a:gd name="T21" fmla="*/ 38 h 96"/>
                  <a:gd name="T22" fmla="*/ 38 w 67"/>
                  <a:gd name="T23" fmla="*/ 2 h 96"/>
                  <a:gd name="T24" fmla="*/ 57 w 67"/>
                  <a:gd name="T25" fmla="*/ 0 h 96"/>
                  <a:gd name="T26" fmla="*/ 67 w 67"/>
                  <a:gd name="T27" fmla="*/ 89 h 96"/>
                  <a:gd name="T28" fmla="*/ 45 w 67"/>
                  <a:gd name="T29" fmla="*/ 62 h 96"/>
                  <a:gd name="T30" fmla="*/ 45 w 67"/>
                  <a:gd name="T31" fmla="*/ 58 h 96"/>
                  <a:gd name="T32" fmla="*/ 40 w 67"/>
                  <a:gd name="T33" fmla="*/ 48 h 96"/>
                  <a:gd name="T34" fmla="*/ 31 w 67"/>
                  <a:gd name="T35" fmla="*/ 45 h 96"/>
                  <a:gd name="T36" fmla="*/ 22 w 67"/>
                  <a:gd name="T37" fmla="*/ 51 h 96"/>
                  <a:gd name="T38" fmla="*/ 20 w 67"/>
                  <a:gd name="T39" fmla="*/ 65 h 96"/>
                  <a:gd name="T40" fmla="*/ 25 w 67"/>
                  <a:gd name="T41" fmla="*/ 77 h 96"/>
                  <a:gd name="T42" fmla="*/ 34 w 67"/>
                  <a:gd name="T43" fmla="*/ 80 h 96"/>
                  <a:gd name="T44" fmla="*/ 43 w 67"/>
                  <a:gd name="T45" fmla="*/ 75 h 96"/>
                  <a:gd name="T46" fmla="*/ 45 w 67"/>
                  <a:gd name="T4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96">
                    <a:moveTo>
                      <a:pt x="67" y="89"/>
                    </a:moveTo>
                    <a:cubicBezTo>
                      <a:pt x="48" y="92"/>
                      <a:pt x="48" y="92"/>
                      <a:pt x="48" y="92"/>
                    </a:cubicBezTo>
                    <a:cubicBezTo>
                      <a:pt x="47" y="83"/>
                      <a:pt x="47" y="83"/>
                      <a:pt x="47" y="83"/>
                    </a:cubicBezTo>
                    <a:cubicBezTo>
                      <a:pt x="47" y="83"/>
                      <a:pt x="47" y="83"/>
                      <a:pt x="47" y="83"/>
                    </a:cubicBezTo>
                    <a:cubicBezTo>
                      <a:pt x="44" y="90"/>
                      <a:pt x="38" y="94"/>
                      <a:pt x="30" y="95"/>
                    </a:cubicBezTo>
                    <a:cubicBezTo>
                      <a:pt x="22" y="96"/>
                      <a:pt x="16" y="94"/>
                      <a:pt x="11" y="89"/>
                    </a:cubicBezTo>
                    <a:cubicBezTo>
                      <a:pt x="5" y="84"/>
                      <a:pt x="2" y="77"/>
                      <a:pt x="1" y="68"/>
                    </a:cubicBezTo>
                    <a:cubicBezTo>
                      <a:pt x="0" y="58"/>
                      <a:pt x="2" y="50"/>
                      <a:pt x="6" y="43"/>
                    </a:cubicBezTo>
                    <a:cubicBezTo>
                      <a:pt x="10" y="36"/>
                      <a:pt x="17" y="33"/>
                      <a:pt x="25" y="32"/>
                    </a:cubicBezTo>
                    <a:cubicBezTo>
                      <a:pt x="33" y="31"/>
                      <a:pt x="38" y="33"/>
                      <a:pt x="42" y="38"/>
                    </a:cubicBezTo>
                    <a:cubicBezTo>
                      <a:pt x="42" y="38"/>
                      <a:pt x="42" y="38"/>
                      <a:pt x="42" y="38"/>
                    </a:cubicBezTo>
                    <a:cubicBezTo>
                      <a:pt x="38" y="2"/>
                      <a:pt x="38" y="2"/>
                      <a:pt x="38" y="2"/>
                    </a:cubicBezTo>
                    <a:cubicBezTo>
                      <a:pt x="57" y="0"/>
                      <a:pt x="57" y="0"/>
                      <a:pt x="57" y="0"/>
                    </a:cubicBezTo>
                    <a:lnTo>
                      <a:pt x="67" y="89"/>
                    </a:lnTo>
                    <a:close/>
                    <a:moveTo>
                      <a:pt x="45" y="62"/>
                    </a:moveTo>
                    <a:cubicBezTo>
                      <a:pt x="45" y="58"/>
                      <a:pt x="45" y="58"/>
                      <a:pt x="45" y="58"/>
                    </a:cubicBezTo>
                    <a:cubicBezTo>
                      <a:pt x="44" y="54"/>
                      <a:pt x="43" y="51"/>
                      <a:pt x="40" y="48"/>
                    </a:cubicBezTo>
                    <a:cubicBezTo>
                      <a:pt x="38" y="46"/>
                      <a:pt x="35" y="45"/>
                      <a:pt x="31" y="45"/>
                    </a:cubicBezTo>
                    <a:cubicBezTo>
                      <a:pt x="27" y="46"/>
                      <a:pt x="24" y="48"/>
                      <a:pt x="22" y="51"/>
                    </a:cubicBezTo>
                    <a:cubicBezTo>
                      <a:pt x="20" y="55"/>
                      <a:pt x="19" y="59"/>
                      <a:pt x="20" y="65"/>
                    </a:cubicBezTo>
                    <a:cubicBezTo>
                      <a:pt x="21" y="70"/>
                      <a:pt x="22" y="74"/>
                      <a:pt x="25" y="77"/>
                    </a:cubicBezTo>
                    <a:cubicBezTo>
                      <a:pt x="27" y="80"/>
                      <a:pt x="30" y="81"/>
                      <a:pt x="34" y="80"/>
                    </a:cubicBezTo>
                    <a:cubicBezTo>
                      <a:pt x="38" y="80"/>
                      <a:pt x="41" y="78"/>
                      <a:pt x="43" y="75"/>
                    </a:cubicBezTo>
                    <a:cubicBezTo>
                      <a:pt x="45" y="71"/>
                      <a:pt x="46" y="67"/>
                      <a:pt x="45" y="6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51" name="Freeform 47"/>
              <p:cNvSpPr>
                <a:spLocks noEditPoints="1"/>
              </p:cNvSpPr>
              <p:nvPr/>
            </p:nvSpPr>
            <p:spPr bwMode="auto">
              <a:xfrm>
                <a:off x="-2303463" y="2157413"/>
                <a:ext cx="130175" cy="147638"/>
              </a:xfrm>
              <a:custGeom>
                <a:avLst/>
                <a:gdLst>
                  <a:gd name="T0" fmla="*/ 58 w 58"/>
                  <a:gd name="T1" fmla="*/ 61 h 67"/>
                  <a:gd name="T2" fmla="*/ 40 w 58"/>
                  <a:gd name="T3" fmla="*/ 63 h 67"/>
                  <a:gd name="T4" fmla="*/ 39 w 58"/>
                  <a:gd name="T5" fmla="*/ 54 h 67"/>
                  <a:gd name="T6" fmla="*/ 39 w 58"/>
                  <a:gd name="T7" fmla="*/ 54 h 67"/>
                  <a:gd name="T8" fmla="*/ 22 w 58"/>
                  <a:gd name="T9" fmla="*/ 66 h 67"/>
                  <a:gd name="T10" fmla="*/ 8 w 58"/>
                  <a:gd name="T11" fmla="*/ 63 h 67"/>
                  <a:gd name="T12" fmla="*/ 1 w 58"/>
                  <a:gd name="T13" fmla="*/ 50 h 67"/>
                  <a:gd name="T14" fmla="*/ 20 w 58"/>
                  <a:gd name="T15" fmla="*/ 28 h 67"/>
                  <a:gd name="T16" fmla="*/ 36 w 58"/>
                  <a:gd name="T17" fmla="*/ 24 h 67"/>
                  <a:gd name="T18" fmla="*/ 24 w 58"/>
                  <a:gd name="T19" fmla="*/ 15 h 67"/>
                  <a:gd name="T20" fmla="*/ 4 w 58"/>
                  <a:gd name="T21" fmla="*/ 24 h 67"/>
                  <a:gd name="T22" fmla="*/ 3 w 58"/>
                  <a:gd name="T23" fmla="*/ 10 h 67"/>
                  <a:gd name="T24" fmla="*/ 13 w 58"/>
                  <a:gd name="T25" fmla="*/ 5 h 67"/>
                  <a:gd name="T26" fmla="*/ 25 w 58"/>
                  <a:gd name="T27" fmla="*/ 2 h 67"/>
                  <a:gd name="T28" fmla="*/ 54 w 58"/>
                  <a:gd name="T29" fmla="*/ 25 h 67"/>
                  <a:gd name="T30" fmla="*/ 58 w 58"/>
                  <a:gd name="T31" fmla="*/ 61 h 67"/>
                  <a:gd name="T32" fmla="*/ 37 w 58"/>
                  <a:gd name="T33" fmla="*/ 38 h 67"/>
                  <a:gd name="T34" fmla="*/ 37 w 58"/>
                  <a:gd name="T35" fmla="*/ 34 h 67"/>
                  <a:gd name="T36" fmla="*/ 26 w 58"/>
                  <a:gd name="T37" fmla="*/ 37 h 67"/>
                  <a:gd name="T38" fmla="*/ 18 w 58"/>
                  <a:gd name="T39" fmla="*/ 46 h 67"/>
                  <a:gd name="T40" fmla="*/ 21 w 58"/>
                  <a:gd name="T41" fmla="*/ 51 h 67"/>
                  <a:gd name="T42" fmla="*/ 27 w 58"/>
                  <a:gd name="T43" fmla="*/ 52 h 67"/>
                  <a:gd name="T44" fmla="*/ 35 w 58"/>
                  <a:gd name="T45" fmla="*/ 48 h 67"/>
                  <a:gd name="T46" fmla="*/ 37 w 58"/>
                  <a:gd name="T4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67">
                    <a:moveTo>
                      <a:pt x="58" y="61"/>
                    </a:moveTo>
                    <a:cubicBezTo>
                      <a:pt x="40" y="63"/>
                      <a:pt x="40" y="63"/>
                      <a:pt x="40" y="63"/>
                    </a:cubicBezTo>
                    <a:cubicBezTo>
                      <a:pt x="39" y="54"/>
                      <a:pt x="39" y="54"/>
                      <a:pt x="39" y="54"/>
                    </a:cubicBezTo>
                    <a:cubicBezTo>
                      <a:pt x="39" y="54"/>
                      <a:pt x="39" y="54"/>
                      <a:pt x="39" y="54"/>
                    </a:cubicBezTo>
                    <a:cubicBezTo>
                      <a:pt x="36" y="61"/>
                      <a:pt x="30" y="65"/>
                      <a:pt x="22" y="66"/>
                    </a:cubicBezTo>
                    <a:cubicBezTo>
                      <a:pt x="16" y="67"/>
                      <a:pt x="12" y="66"/>
                      <a:pt x="8" y="63"/>
                    </a:cubicBezTo>
                    <a:cubicBezTo>
                      <a:pt x="4" y="60"/>
                      <a:pt x="2" y="56"/>
                      <a:pt x="1" y="50"/>
                    </a:cubicBezTo>
                    <a:cubicBezTo>
                      <a:pt x="0" y="39"/>
                      <a:pt x="6" y="31"/>
                      <a:pt x="20" y="28"/>
                    </a:cubicBezTo>
                    <a:cubicBezTo>
                      <a:pt x="36" y="24"/>
                      <a:pt x="36" y="24"/>
                      <a:pt x="36" y="24"/>
                    </a:cubicBezTo>
                    <a:cubicBezTo>
                      <a:pt x="35" y="17"/>
                      <a:pt x="31" y="14"/>
                      <a:pt x="24" y="15"/>
                    </a:cubicBezTo>
                    <a:cubicBezTo>
                      <a:pt x="17" y="16"/>
                      <a:pt x="10" y="19"/>
                      <a:pt x="4" y="24"/>
                    </a:cubicBezTo>
                    <a:cubicBezTo>
                      <a:pt x="3" y="10"/>
                      <a:pt x="3" y="10"/>
                      <a:pt x="3" y="10"/>
                    </a:cubicBezTo>
                    <a:cubicBezTo>
                      <a:pt x="5" y="8"/>
                      <a:pt x="8" y="6"/>
                      <a:pt x="13" y="5"/>
                    </a:cubicBezTo>
                    <a:cubicBezTo>
                      <a:pt x="17" y="3"/>
                      <a:pt x="21" y="2"/>
                      <a:pt x="25" y="2"/>
                    </a:cubicBezTo>
                    <a:cubicBezTo>
                      <a:pt x="42" y="0"/>
                      <a:pt x="52" y="8"/>
                      <a:pt x="54" y="25"/>
                    </a:cubicBezTo>
                    <a:lnTo>
                      <a:pt x="58" y="61"/>
                    </a:lnTo>
                    <a:close/>
                    <a:moveTo>
                      <a:pt x="37" y="38"/>
                    </a:moveTo>
                    <a:cubicBezTo>
                      <a:pt x="37" y="34"/>
                      <a:pt x="37" y="34"/>
                      <a:pt x="37" y="34"/>
                    </a:cubicBezTo>
                    <a:cubicBezTo>
                      <a:pt x="26" y="37"/>
                      <a:pt x="26" y="37"/>
                      <a:pt x="26" y="37"/>
                    </a:cubicBezTo>
                    <a:cubicBezTo>
                      <a:pt x="20" y="38"/>
                      <a:pt x="18" y="41"/>
                      <a:pt x="18" y="46"/>
                    </a:cubicBezTo>
                    <a:cubicBezTo>
                      <a:pt x="18" y="48"/>
                      <a:pt x="19" y="50"/>
                      <a:pt x="21" y="51"/>
                    </a:cubicBezTo>
                    <a:cubicBezTo>
                      <a:pt x="23" y="52"/>
                      <a:pt x="25" y="53"/>
                      <a:pt x="27" y="52"/>
                    </a:cubicBezTo>
                    <a:cubicBezTo>
                      <a:pt x="31" y="52"/>
                      <a:pt x="33" y="51"/>
                      <a:pt x="35" y="48"/>
                    </a:cubicBezTo>
                    <a:cubicBezTo>
                      <a:pt x="37" y="45"/>
                      <a:pt x="38" y="42"/>
                      <a:pt x="37" y="3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52" name="Freeform 48"/>
              <p:cNvSpPr>
                <a:spLocks/>
              </p:cNvSpPr>
              <p:nvPr/>
            </p:nvSpPr>
            <p:spPr bwMode="auto">
              <a:xfrm>
                <a:off x="-2173288" y="2138363"/>
                <a:ext cx="144463" cy="211138"/>
              </a:xfrm>
              <a:custGeom>
                <a:avLst/>
                <a:gdLst>
                  <a:gd name="T0" fmla="*/ 65 w 65"/>
                  <a:gd name="T1" fmla="*/ 0 h 95"/>
                  <a:gd name="T2" fmla="*/ 48 w 65"/>
                  <a:gd name="T3" fmla="*/ 68 h 95"/>
                  <a:gd name="T4" fmla="*/ 24 w 65"/>
                  <a:gd name="T5" fmla="*/ 95 h 95"/>
                  <a:gd name="T6" fmla="*/ 13 w 65"/>
                  <a:gd name="T7" fmla="*/ 94 h 95"/>
                  <a:gd name="T8" fmla="*/ 11 w 65"/>
                  <a:gd name="T9" fmla="*/ 80 h 95"/>
                  <a:gd name="T10" fmla="*/ 19 w 65"/>
                  <a:gd name="T11" fmla="*/ 81 h 95"/>
                  <a:gd name="T12" fmla="*/ 29 w 65"/>
                  <a:gd name="T13" fmla="*/ 73 h 95"/>
                  <a:gd name="T14" fmla="*/ 31 w 65"/>
                  <a:gd name="T15" fmla="*/ 65 h 95"/>
                  <a:gd name="T16" fmla="*/ 0 w 65"/>
                  <a:gd name="T17" fmla="*/ 8 h 95"/>
                  <a:gd name="T18" fmla="*/ 20 w 65"/>
                  <a:gd name="T19" fmla="*/ 5 h 95"/>
                  <a:gd name="T20" fmla="*/ 36 w 65"/>
                  <a:gd name="T21" fmla="*/ 41 h 95"/>
                  <a:gd name="T22" fmla="*/ 38 w 65"/>
                  <a:gd name="T23" fmla="*/ 49 h 95"/>
                  <a:gd name="T24" fmla="*/ 38 w 65"/>
                  <a:gd name="T25" fmla="*/ 49 h 95"/>
                  <a:gd name="T26" fmla="*/ 39 w 65"/>
                  <a:gd name="T27" fmla="*/ 40 h 95"/>
                  <a:gd name="T28" fmla="*/ 47 w 65"/>
                  <a:gd name="T29" fmla="*/ 2 h 95"/>
                  <a:gd name="T30" fmla="*/ 65 w 65"/>
                  <a:gd name="T3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95">
                    <a:moveTo>
                      <a:pt x="65" y="0"/>
                    </a:moveTo>
                    <a:cubicBezTo>
                      <a:pt x="48" y="68"/>
                      <a:pt x="48" y="68"/>
                      <a:pt x="48" y="68"/>
                    </a:cubicBezTo>
                    <a:cubicBezTo>
                      <a:pt x="44" y="85"/>
                      <a:pt x="36" y="93"/>
                      <a:pt x="24" y="95"/>
                    </a:cubicBezTo>
                    <a:cubicBezTo>
                      <a:pt x="20" y="95"/>
                      <a:pt x="16" y="95"/>
                      <a:pt x="13" y="94"/>
                    </a:cubicBezTo>
                    <a:cubicBezTo>
                      <a:pt x="11" y="80"/>
                      <a:pt x="11" y="80"/>
                      <a:pt x="11" y="80"/>
                    </a:cubicBezTo>
                    <a:cubicBezTo>
                      <a:pt x="14" y="81"/>
                      <a:pt x="16" y="81"/>
                      <a:pt x="19" y="81"/>
                    </a:cubicBezTo>
                    <a:cubicBezTo>
                      <a:pt x="24" y="80"/>
                      <a:pt x="27" y="78"/>
                      <a:pt x="29" y="73"/>
                    </a:cubicBezTo>
                    <a:cubicBezTo>
                      <a:pt x="31" y="65"/>
                      <a:pt x="31" y="65"/>
                      <a:pt x="31" y="65"/>
                    </a:cubicBezTo>
                    <a:cubicBezTo>
                      <a:pt x="0" y="8"/>
                      <a:pt x="0" y="8"/>
                      <a:pt x="0" y="8"/>
                    </a:cubicBezTo>
                    <a:cubicBezTo>
                      <a:pt x="20" y="5"/>
                      <a:pt x="20" y="5"/>
                      <a:pt x="20" y="5"/>
                    </a:cubicBezTo>
                    <a:cubicBezTo>
                      <a:pt x="36" y="41"/>
                      <a:pt x="36" y="41"/>
                      <a:pt x="36" y="41"/>
                    </a:cubicBezTo>
                    <a:cubicBezTo>
                      <a:pt x="37" y="43"/>
                      <a:pt x="37" y="46"/>
                      <a:pt x="38" y="49"/>
                    </a:cubicBezTo>
                    <a:cubicBezTo>
                      <a:pt x="38" y="49"/>
                      <a:pt x="38" y="49"/>
                      <a:pt x="38" y="49"/>
                    </a:cubicBezTo>
                    <a:cubicBezTo>
                      <a:pt x="38" y="46"/>
                      <a:pt x="39" y="44"/>
                      <a:pt x="39" y="40"/>
                    </a:cubicBezTo>
                    <a:cubicBezTo>
                      <a:pt x="47" y="2"/>
                      <a:pt x="47" y="2"/>
                      <a:pt x="47" y="2"/>
                    </a:cubicBezTo>
                    <a:lnTo>
                      <a:pt x="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53" name="Freeform 49"/>
              <p:cNvSpPr>
                <a:spLocks/>
              </p:cNvSpPr>
              <p:nvPr/>
            </p:nvSpPr>
            <p:spPr bwMode="auto">
              <a:xfrm>
                <a:off x="-3022600" y="2559050"/>
                <a:ext cx="142875" cy="298450"/>
              </a:xfrm>
              <a:custGeom>
                <a:avLst/>
                <a:gdLst>
                  <a:gd name="T0" fmla="*/ 62 w 64"/>
                  <a:gd name="T1" fmla="*/ 76 h 134"/>
                  <a:gd name="T2" fmla="*/ 54 w 64"/>
                  <a:gd name="T3" fmla="*/ 116 h 134"/>
                  <a:gd name="T4" fmla="*/ 22 w 64"/>
                  <a:gd name="T5" fmla="*/ 134 h 134"/>
                  <a:gd name="T6" fmla="*/ 3 w 64"/>
                  <a:gd name="T7" fmla="*/ 132 h 134"/>
                  <a:gd name="T8" fmla="*/ 0 w 64"/>
                  <a:gd name="T9" fmla="*/ 106 h 134"/>
                  <a:gd name="T10" fmla="*/ 17 w 64"/>
                  <a:gd name="T11" fmla="*/ 109 h 134"/>
                  <a:gd name="T12" fmla="*/ 33 w 64"/>
                  <a:gd name="T13" fmla="*/ 78 h 134"/>
                  <a:gd name="T14" fmla="*/ 25 w 64"/>
                  <a:gd name="T15" fmla="*/ 4 h 134"/>
                  <a:gd name="T16" fmla="*/ 53 w 64"/>
                  <a:gd name="T17" fmla="*/ 0 h 134"/>
                  <a:gd name="T18" fmla="*/ 62 w 64"/>
                  <a:gd name="T19" fmla="*/ 7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4">
                    <a:moveTo>
                      <a:pt x="62" y="76"/>
                    </a:moveTo>
                    <a:cubicBezTo>
                      <a:pt x="64" y="93"/>
                      <a:pt x="61" y="107"/>
                      <a:pt x="54" y="116"/>
                    </a:cubicBezTo>
                    <a:cubicBezTo>
                      <a:pt x="48" y="126"/>
                      <a:pt x="37" y="132"/>
                      <a:pt x="22" y="134"/>
                    </a:cubicBezTo>
                    <a:cubicBezTo>
                      <a:pt x="15" y="134"/>
                      <a:pt x="9" y="134"/>
                      <a:pt x="3" y="132"/>
                    </a:cubicBezTo>
                    <a:cubicBezTo>
                      <a:pt x="0" y="106"/>
                      <a:pt x="0" y="106"/>
                      <a:pt x="0" y="106"/>
                    </a:cubicBezTo>
                    <a:cubicBezTo>
                      <a:pt x="5" y="109"/>
                      <a:pt x="11" y="110"/>
                      <a:pt x="17" y="109"/>
                    </a:cubicBezTo>
                    <a:cubicBezTo>
                      <a:pt x="30" y="108"/>
                      <a:pt x="35" y="98"/>
                      <a:pt x="33" y="78"/>
                    </a:cubicBezTo>
                    <a:cubicBezTo>
                      <a:pt x="25" y="4"/>
                      <a:pt x="25" y="4"/>
                      <a:pt x="25" y="4"/>
                    </a:cubicBezTo>
                    <a:cubicBezTo>
                      <a:pt x="53" y="0"/>
                      <a:pt x="53" y="0"/>
                      <a:pt x="53" y="0"/>
                    </a:cubicBezTo>
                    <a:lnTo>
                      <a:pt x="62" y="76"/>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54" name="Freeform 50"/>
              <p:cNvSpPr>
                <a:spLocks/>
              </p:cNvSpPr>
              <p:nvPr/>
            </p:nvSpPr>
            <p:spPr bwMode="auto">
              <a:xfrm>
                <a:off x="-2855913" y="2527300"/>
                <a:ext cx="257175" cy="307975"/>
              </a:xfrm>
              <a:custGeom>
                <a:avLst/>
                <a:gdLst>
                  <a:gd name="T0" fmla="*/ 112 w 116"/>
                  <a:gd name="T1" fmla="*/ 71 h 138"/>
                  <a:gd name="T2" fmla="*/ 66 w 116"/>
                  <a:gd name="T3" fmla="*/ 134 h 138"/>
                  <a:gd name="T4" fmla="*/ 8 w 116"/>
                  <a:gd name="T5" fmla="*/ 85 h 138"/>
                  <a:gd name="T6" fmla="*/ 0 w 116"/>
                  <a:gd name="T7" fmla="*/ 12 h 138"/>
                  <a:gd name="T8" fmla="*/ 28 w 116"/>
                  <a:gd name="T9" fmla="*/ 9 h 138"/>
                  <a:gd name="T10" fmla="*/ 36 w 116"/>
                  <a:gd name="T11" fmla="*/ 82 h 138"/>
                  <a:gd name="T12" fmla="*/ 64 w 116"/>
                  <a:gd name="T13" fmla="*/ 109 h 138"/>
                  <a:gd name="T14" fmla="*/ 84 w 116"/>
                  <a:gd name="T15" fmla="*/ 77 h 138"/>
                  <a:gd name="T16" fmla="*/ 75 w 116"/>
                  <a:gd name="T17" fmla="*/ 3 h 138"/>
                  <a:gd name="T18" fmla="*/ 104 w 116"/>
                  <a:gd name="T19" fmla="*/ 0 h 138"/>
                  <a:gd name="T20" fmla="*/ 112 w 116"/>
                  <a:gd name="T21"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8">
                    <a:moveTo>
                      <a:pt x="112" y="71"/>
                    </a:moveTo>
                    <a:cubicBezTo>
                      <a:pt x="116" y="109"/>
                      <a:pt x="101" y="130"/>
                      <a:pt x="66" y="134"/>
                    </a:cubicBezTo>
                    <a:cubicBezTo>
                      <a:pt x="31" y="138"/>
                      <a:pt x="12" y="122"/>
                      <a:pt x="8" y="85"/>
                    </a:cubicBezTo>
                    <a:cubicBezTo>
                      <a:pt x="0" y="12"/>
                      <a:pt x="0" y="12"/>
                      <a:pt x="0" y="12"/>
                    </a:cubicBezTo>
                    <a:cubicBezTo>
                      <a:pt x="28" y="9"/>
                      <a:pt x="28" y="9"/>
                      <a:pt x="28" y="9"/>
                    </a:cubicBezTo>
                    <a:cubicBezTo>
                      <a:pt x="36" y="82"/>
                      <a:pt x="36" y="82"/>
                      <a:pt x="36" y="82"/>
                    </a:cubicBezTo>
                    <a:cubicBezTo>
                      <a:pt x="39" y="102"/>
                      <a:pt x="48" y="111"/>
                      <a:pt x="64" y="109"/>
                    </a:cubicBezTo>
                    <a:cubicBezTo>
                      <a:pt x="79" y="108"/>
                      <a:pt x="86" y="97"/>
                      <a:pt x="84" y="77"/>
                    </a:cubicBezTo>
                    <a:cubicBezTo>
                      <a:pt x="75" y="3"/>
                      <a:pt x="75" y="3"/>
                      <a:pt x="75" y="3"/>
                    </a:cubicBezTo>
                    <a:cubicBezTo>
                      <a:pt x="104" y="0"/>
                      <a:pt x="104" y="0"/>
                      <a:pt x="104" y="0"/>
                    </a:cubicBezTo>
                    <a:lnTo>
                      <a:pt x="112" y="7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55" name="Freeform 51"/>
              <p:cNvSpPr>
                <a:spLocks/>
              </p:cNvSpPr>
              <p:nvPr/>
            </p:nvSpPr>
            <p:spPr bwMode="auto">
              <a:xfrm>
                <a:off x="-2573338" y="2492375"/>
                <a:ext cx="284163" cy="309563"/>
              </a:xfrm>
              <a:custGeom>
                <a:avLst/>
                <a:gdLst>
                  <a:gd name="T0" fmla="*/ 128 w 128"/>
                  <a:gd name="T1" fmla="*/ 126 h 139"/>
                  <a:gd name="T2" fmla="*/ 99 w 128"/>
                  <a:gd name="T3" fmla="*/ 129 h 139"/>
                  <a:gd name="T4" fmla="*/ 38 w 128"/>
                  <a:gd name="T5" fmla="*/ 56 h 139"/>
                  <a:gd name="T6" fmla="*/ 30 w 128"/>
                  <a:gd name="T7" fmla="*/ 47 h 139"/>
                  <a:gd name="T8" fmla="*/ 30 w 128"/>
                  <a:gd name="T9" fmla="*/ 47 h 139"/>
                  <a:gd name="T10" fmla="*/ 33 w 128"/>
                  <a:gd name="T11" fmla="*/ 67 h 139"/>
                  <a:gd name="T12" fmla="*/ 41 w 128"/>
                  <a:gd name="T13" fmla="*/ 136 h 139"/>
                  <a:gd name="T14" fmla="*/ 14 w 128"/>
                  <a:gd name="T15" fmla="*/ 139 h 139"/>
                  <a:gd name="T16" fmla="*/ 0 w 128"/>
                  <a:gd name="T17" fmla="*/ 13 h 139"/>
                  <a:gd name="T18" fmla="*/ 30 w 128"/>
                  <a:gd name="T19" fmla="*/ 10 h 139"/>
                  <a:gd name="T20" fmla="*/ 89 w 128"/>
                  <a:gd name="T21" fmla="*/ 81 h 139"/>
                  <a:gd name="T22" fmla="*/ 97 w 128"/>
                  <a:gd name="T23" fmla="*/ 90 h 139"/>
                  <a:gd name="T24" fmla="*/ 97 w 128"/>
                  <a:gd name="T25" fmla="*/ 90 h 139"/>
                  <a:gd name="T26" fmla="*/ 94 w 128"/>
                  <a:gd name="T27" fmla="*/ 73 h 139"/>
                  <a:gd name="T28" fmla="*/ 86 w 128"/>
                  <a:gd name="T29" fmla="*/ 3 h 139"/>
                  <a:gd name="T30" fmla="*/ 113 w 128"/>
                  <a:gd name="T31" fmla="*/ 0 h 139"/>
                  <a:gd name="T32" fmla="*/ 128 w 128"/>
                  <a:gd name="T3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39">
                    <a:moveTo>
                      <a:pt x="128" y="126"/>
                    </a:moveTo>
                    <a:cubicBezTo>
                      <a:pt x="99" y="129"/>
                      <a:pt x="99" y="129"/>
                      <a:pt x="99" y="129"/>
                    </a:cubicBezTo>
                    <a:cubicBezTo>
                      <a:pt x="38" y="56"/>
                      <a:pt x="38" y="56"/>
                      <a:pt x="38" y="56"/>
                    </a:cubicBezTo>
                    <a:cubicBezTo>
                      <a:pt x="34" y="52"/>
                      <a:pt x="32" y="49"/>
                      <a:pt x="30" y="47"/>
                    </a:cubicBezTo>
                    <a:cubicBezTo>
                      <a:pt x="30" y="47"/>
                      <a:pt x="30" y="47"/>
                      <a:pt x="30" y="47"/>
                    </a:cubicBezTo>
                    <a:cubicBezTo>
                      <a:pt x="31" y="51"/>
                      <a:pt x="32" y="58"/>
                      <a:pt x="33" y="67"/>
                    </a:cubicBezTo>
                    <a:cubicBezTo>
                      <a:pt x="41" y="136"/>
                      <a:pt x="41" y="136"/>
                      <a:pt x="41" y="136"/>
                    </a:cubicBezTo>
                    <a:cubicBezTo>
                      <a:pt x="14" y="139"/>
                      <a:pt x="14" y="139"/>
                      <a:pt x="14" y="139"/>
                    </a:cubicBezTo>
                    <a:cubicBezTo>
                      <a:pt x="0" y="13"/>
                      <a:pt x="0" y="13"/>
                      <a:pt x="0" y="13"/>
                    </a:cubicBezTo>
                    <a:cubicBezTo>
                      <a:pt x="30" y="10"/>
                      <a:pt x="30" y="10"/>
                      <a:pt x="30" y="10"/>
                    </a:cubicBezTo>
                    <a:cubicBezTo>
                      <a:pt x="89" y="81"/>
                      <a:pt x="89" y="81"/>
                      <a:pt x="89" y="81"/>
                    </a:cubicBezTo>
                    <a:cubicBezTo>
                      <a:pt x="92" y="84"/>
                      <a:pt x="94" y="87"/>
                      <a:pt x="97" y="90"/>
                    </a:cubicBezTo>
                    <a:cubicBezTo>
                      <a:pt x="97" y="90"/>
                      <a:pt x="97" y="90"/>
                      <a:pt x="97" y="90"/>
                    </a:cubicBezTo>
                    <a:cubicBezTo>
                      <a:pt x="96" y="87"/>
                      <a:pt x="95" y="82"/>
                      <a:pt x="94" y="73"/>
                    </a:cubicBezTo>
                    <a:cubicBezTo>
                      <a:pt x="86" y="3"/>
                      <a:pt x="86" y="3"/>
                      <a:pt x="86" y="3"/>
                    </a:cubicBezTo>
                    <a:cubicBezTo>
                      <a:pt x="113" y="0"/>
                      <a:pt x="113" y="0"/>
                      <a:pt x="113" y="0"/>
                    </a:cubicBezTo>
                    <a:lnTo>
                      <a:pt x="128" y="126"/>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sp>
            <p:nvSpPr>
              <p:cNvPr id="56" name="Freeform 52"/>
              <p:cNvSpPr>
                <a:spLocks/>
              </p:cNvSpPr>
              <p:nvPr/>
            </p:nvSpPr>
            <p:spPr bwMode="auto">
              <a:xfrm>
                <a:off x="-2154238" y="2454275"/>
                <a:ext cx="149225" cy="293688"/>
              </a:xfrm>
              <a:custGeom>
                <a:avLst/>
                <a:gdLst>
                  <a:gd name="T0" fmla="*/ 52 w 67"/>
                  <a:gd name="T1" fmla="*/ 0 h 132"/>
                  <a:gd name="T2" fmla="*/ 67 w 67"/>
                  <a:gd name="T3" fmla="*/ 128 h 132"/>
                  <a:gd name="T4" fmla="*/ 39 w 67"/>
                  <a:gd name="T5" fmla="*/ 132 h 132"/>
                  <a:gd name="T6" fmla="*/ 28 w 67"/>
                  <a:gd name="T7" fmla="*/ 34 h 132"/>
                  <a:gd name="T8" fmla="*/ 23 w 67"/>
                  <a:gd name="T9" fmla="*/ 39 h 132"/>
                  <a:gd name="T10" fmla="*/ 17 w 67"/>
                  <a:gd name="T11" fmla="*/ 43 h 132"/>
                  <a:gd name="T12" fmla="*/ 10 w 67"/>
                  <a:gd name="T13" fmla="*/ 46 h 132"/>
                  <a:gd name="T14" fmla="*/ 2 w 67"/>
                  <a:gd name="T15" fmla="*/ 48 h 132"/>
                  <a:gd name="T16" fmla="*/ 0 w 67"/>
                  <a:gd name="T17" fmla="*/ 25 h 132"/>
                  <a:gd name="T18" fmla="*/ 19 w 67"/>
                  <a:gd name="T19" fmla="*/ 14 h 132"/>
                  <a:gd name="T20" fmla="*/ 35 w 67"/>
                  <a:gd name="T21" fmla="*/ 2 h 132"/>
                  <a:gd name="T22" fmla="*/ 52 w 6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32">
                    <a:moveTo>
                      <a:pt x="52" y="0"/>
                    </a:moveTo>
                    <a:cubicBezTo>
                      <a:pt x="67" y="128"/>
                      <a:pt x="67" y="128"/>
                      <a:pt x="67" y="128"/>
                    </a:cubicBezTo>
                    <a:cubicBezTo>
                      <a:pt x="39" y="132"/>
                      <a:pt x="39" y="132"/>
                      <a:pt x="39" y="132"/>
                    </a:cubicBezTo>
                    <a:cubicBezTo>
                      <a:pt x="28" y="34"/>
                      <a:pt x="28" y="34"/>
                      <a:pt x="28" y="34"/>
                    </a:cubicBezTo>
                    <a:cubicBezTo>
                      <a:pt x="26" y="36"/>
                      <a:pt x="25" y="37"/>
                      <a:pt x="23" y="39"/>
                    </a:cubicBezTo>
                    <a:cubicBezTo>
                      <a:pt x="21" y="40"/>
                      <a:pt x="19" y="41"/>
                      <a:pt x="17" y="43"/>
                    </a:cubicBezTo>
                    <a:cubicBezTo>
                      <a:pt x="14" y="44"/>
                      <a:pt x="12" y="45"/>
                      <a:pt x="10" y="46"/>
                    </a:cubicBezTo>
                    <a:cubicBezTo>
                      <a:pt x="7" y="47"/>
                      <a:pt x="5" y="48"/>
                      <a:pt x="2" y="48"/>
                    </a:cubicBezTo>
                    <a:cubicBezTo>
                      <a:pt x="0" y="25"/>
                      <a:pt x="0" y="25"/>
                      <a:pt x="0" y="25"/>
                    </a:cubicBezTo>
                    <a:cubicBezTo>
                      <a:pt x="7" y="22"/>
                      <a:pt x="13" y="18"/>
                      <a:pt x="19" y="14"/>
                    </a:cubicBezTo>
                    <a:cubicBezTo>
                      <a:pt x="25" y="10"/>
                      <a:pt x="30" y="6"/>
                      <a:pt x="35" y="2"/>
                    </a:cubicBezTo>
                    <a:lnTo>
                      <a:pt x="5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31858">
                        <a:srgbClr val="FFFFFF"/>
                      </a:gs>
                      <a:gs pos="83000">
                        <a:srgbClr val="FFFFFF"/>
                      </a:gs>
                    </a:gsLst>
                    <a:lin ang="5400000" scaled="1"/>
                  </a:gradFill>
                  <a:latin typeface="Segoe UI"/>
                </a:endParaRPr>
              </a:p>
            </p:txBody>
          </p:sp>
        </p:grpSp>
        <p:grpSp>
          <p:nvGrpSpPr>
            <p:cNvPr id="21" name="Group 20"/>
            <p:cNvGrpSpPr/>
            <p:nvPr/>
          </p:nvGrpSpPr>
          <p:grpSpPr>
            <a:xfrm>
              <a:off x="8922640" y="2966466"/>
              <a:ext cx="365757" cy="783110"/>
              <a:chOff x="9195251" y="2966466"/>
              <a:chExt cx="365757" cy="783110"/>
            </a:xfrm>
          </p:grpSpPr>
          <p:cxnSp>
            <p:nvCxnSpPr>
              <p:cNvPr id="23" name="Straight Connector 22"/>
              <p:cNvCxnSpPr/>
              <p:nvPr/>
            </p:nvCxnSpPr>
            <p:spPr>
              <a:xfrm flipV="1">
                <a:off x="9378129" y="2966466"/>
                <a:ext cx="0" cy="438945"/>
              </a:xfrm>
              <a:prstGeom prst="line">
                <a:avLst/>
              </a:prstGeom>
              <a:noFill/>
              <a:ln w="38100" cap="rnd" cmpd="sng" algn="ctr">
                <a:solidFill>
                  <a:srgbClr val="BAD80A"/>
                </a:solidFill>
                <a:prstDash val="sysDot"/>
                <a:headEnd type="none"/>
                <a:tailEnd type="oval"/>
              </a:ln>
              <a:effectLst/>
            </p:spPr>
          </p:cxnSp>
          <p:sp>
            <p:nvSpPr>
              <p:cNvPr id="24" name="Oval 23"/>
              <p:cNvSpPr/>
              <p:nvPr/>
            </p:nvSpPr>
            <p:spPr bwMode="auto">
              <a:xfrm>
                <a:off x="9195251" y="3383819"/>
                <a:ext cx="365757" cy="365757"/>
              </a:xfrm>
              <a:prstGeom prst="ellipse">
                <a:avLst/>
              </a:prstGeom>
              <a:solidFill>
                <a:srgbClr val="FFFFFF"/>
              </a:solidFill>
              <a:ln w="38100" cap="flat" cmpd="sng" algn="ctr">
                <a:solidFill>
                  <a:srgbClr val="BAD80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sp>
          <p:nvSpPr>
            <p:cNvPr id="22" name="TextBox 21"/>
            <p:cNvSpPr txBox="1"/>
            <p:nvPr/>
          </p:nvSpPr>
          <p:spPr>
            <a:xfrm>
              <a:off x="8404001" y="1746454"/>
              <a:ext cx="1374458" cy="324000"/>
            </a:xfrm>
            <a:prstGeom prst="rect">
              <a:avLst/>
            </a:prstGeom>
            <a:noFill/>
          </p:spPr>
          <p:txBody>
            <a:bodyPr wrap="square" lIns="0" tIns="0" rIns="0" bIns="0" rtlCol="0" anchor="ctr">
              <a:noAutofit/>
            </a:bodyPr>
            <a:lstStyle/>
            <a:p>
              <a:pPr algn="ctr" defTabSz="932597">
                <a:defRPr/>
              </a:pPr>
              <a:r>
                <a:rPr lang="en-US" sz="1632" kern="0" dirty="0">
                  <a:gradFill>
                    <a:gsLst>
                      <a:gs pos="31858">
                        <a:srgbClr val="FFFFFF"/>
                      </a:gs>
                      <a:gs pos="83000">
                        <a:srgbClr val="FFFFFF"/>
                      </a:gs>
                    </a:gsLst>
                    <a:lin ang="5400000" scaled="1"/>
                  </a:gradFill>
                  <a:latin typeface="Segoe UI"/>
                  <a:cs typeface="Arial" pitchFamily="34" charset="0"/>
                </a:rPr>
                <a:t>Project starts</a:t>
              </a:r>
            </a:p>
          </p:txBody>
        </p:sp>
      </p:grpSp>
      <p:sp>
        <p:nvSpPr>
          <p:cNvPr id="57" name="Rectangle 56"/>
          <p:cNvSpPr/>
          <p:nvPr/>
        </p:nvSpPr>
        <p:spPr bwMode="auto">
          <a:xfrm flipV="1">
            <a:off x="7958234" y="3617792"/>
            <a:ext cx="1139571" cy="78079"/>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flipV="1">
            <a:off x="4741612" y="3617792"/>
            <a:ext cx="1295280" cy="69445"/>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a:off x="7574439" y="3467991"/>
            <a:ext cx="407103" cy="1485279"/>
            <a:chOff x="7425730" y="3400300"/>
            <a:chExt cx="399157" cy="1456288"/>
          </a:xfrm>
        </p:grpSpPr>
        <p:sp>
          <p:nvSpPr>
            <p:cNvPr id="60" name="TextBox 59"/>
            <p:cNvSpPr txBox="1"/>
            <p:nvPr/>
          </p:nvSpPr>
          <p:spPr>
            <a:xfrm>
              <a:off x="7425730" y="4532588"/>
              <a:ext cx="399157" cy="324000"/>
            </a:xfrm>
            <a:prstGeom prst="rect">
              <a:avLst/>
            </a:prstGeom>
            <a:noFill/>
          </p:spPr>
          <p:txBody>
            <a:bodyPr wrap="square" lIns="0" tIns="0" rIns="0" bIns="0" rtlCol="0" anchor="ctr">
              <a:noAutofit/>
            </a:bodyPr>
            <a:lstStyle/>
            <a:p>
              <a:pPr algn="ctr" defTabSz="932597">
                <a:defRPr/>
              </a:pPr>
              <a:r>
                <a:rPr lang="en-US" sz="1632" kern="0" dirty="0">
                  <a:gradFill>
                    <a:gsLst>
                      <a:gs pos="31858">
                        <a:srgbClr val="FFFFFF"/>
                      </a:gs>
                      <a:gs pos="83000">
                        <a:srgbClr val="FFFFFF"/>
                      </a:gs>
                    </a:gsLst>
                    <a:lin ang="5400000" scaled="1"/>
                  </a:gradFill>
                  <a:latin typeface="Segoe UI"/>
                  <a:cs typeface="Arial" pitchFamily="34" charset="0"/>
                </a:rPr>
                <a:t>Plan</a:t>
              </a:r>
            </a:p>
          </p:txBody>
        </p:sp>
        <p:grpSp>
          <p:nvGrpSpPr>
            <p:cNvPr id="61" name="Group 60"/>
            <p:cNvGrpSpPr/>
            <p:nvPr/>
          </p:nvGrpSpPr>
          <p:grpSpPr>
            <a:xfrm>
              <a:off x="7442430" y="3400300"/>
              <a:ext cx="365757" cy="1034281"/>
              <a:chOff x="7700039" y="3400300"/>
              <a:chExt cx="365757" cy="1034281"/>
            </a:xfrm>
          </p:grpSpPr>
          <p:cxnSp>
            <p:nvCxnSpPr>
              <p:cNvPr id="62" name="Straight Connector 61"/>
              <p:cNvCxnSpPr/>
              <p:nvPr/>
            </p:nvCxnSpPr>
            <p:spPr>
              <a:xfrm>
                <a:off x="7882917" y="3738831"/>
                <a:ext cx="0" cy="695750"/>
              </a:xfrm>
              <a:prstGeom prst="line">
                <a:avLst/>
              </a:prstGeom>
              <a:noFill/>
              <a:ln w="38100" cap="rnd" cmpd="sng" algn="ctr">
                <a:solidFill>
                  <a:srgbClr val="BAD80A"/>
                </a:solidFill>
                <a:prstDash val="sysDot"/>
                <a:headEnd type="none"/>
                <a:tailEnd type="oval"/>
              </a:ln>
              <a:effectLst/>
            </p:spPr>
          </p:cxnSp>
          <p:sp>
            <p:nvSpPr>
              <p:cNvPr id="63" name="Oval 62"/>
              <p:cNvSpPr/>
              <p:nvPr/>
            </p:nvSpPr>
            <p:spPr bwMode="auto">
              <a:xfrm>
                <a:off x="7700039" y="3400300"/>
                <a:ext cx="365757" cy="365757"/>
              </a:xfrm>
              <a:prstGeom prst="ellipse">
                <a:avLst/>
              </a:prstGeom>
              <a:solidFill>
                <a:srgbClr val="FFFFFF"/>
              </a:solidFill>
              <a:ln w="38100" cap="flat" cmpd="sng" algn="ctr">
                <a:solidFill>
                  <a:srgbClr val="BAD80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grpSp>
      <p:sp>
        <p:nvSpPr>
          <p:cNvPr id="64" name="Rectangle 63"/>
          <p:cNvSpPr/>
          <p:nvPr/>
        </p:nvSpPr>
        <p:spPr bwMode="auto">
          <a:xfrm flipV="1">
            <a:off x="3297375" y="3617791"/>
            <a:ext cx="1094514" cy="67286"/>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5" name="Group 64"/>
          <p:cNvGrpSpPr/>
          <p:nvPr/>
        </p:nvGrpSpPr>
        <p:grpSpPr>
          <a:xfrm>
            <a:off x="3794759" y="3451182"/>
            <a:ext cx="1520536" cy="1536157"/>
            <a:chOff x="3601287" y="3383819"/>
            <a:chExt cx="1490857" cy="1506173"/>
          </a:xfrm>
        </p:grpSpPr>
        <p:sp>
          <p:nvSpPr>
            <p:cNvPr id="66" name="TextBox 65"/>
            <p:cNvSpPr txBox="1"/>
            <p:nvPr/>
          </p:nvSpPr>
          <p:spPr>
            <a:xfrm>
              <a:off x="3601287" y="4565992"/>
              <a:ext cx="1490857" cy="324000"/>
            </a:xfrm>
            <a:prstGeom prst="rect">
              <a:avLst/>
            </a:prstGeom>
            <a:noFill/>
          </p:spPr>
          <p:txBody>
            <a:bodyPr wrap="square" lIns="0" tIns="0" rIns="0" bIns="0" rtlCol="0" anchor="ctr">
              <a:noAutofit/>
            </a:bodyPr>
            <a:lstStyle/>
            <a:p>
              <a:pPr algn="ctr" defTabSz="932597">
                <a:defRPr/>
              </a:pPr>
              <a:r>
                <a:rPr lang="en-US" sz="1632" kern="0" dirty="0" err="1">
                  <a:gradFill>
                    <a:gsLst>
                      <a:gs pos="31858">
                        <a:srgbClr val="FFFFFF"/>
                      </a:gs>
                      <a:gs pos="83000">
                        <a:srgbClr val="FFFFFF"/>
                      </a:gs>
                    </a:gsLst>
                    <a:lin ang="5400000" scaled="1"/>
                  </a:gradFill>
                  <a:latin typeface="Segoe UI"/>
                  <a:cs typeface="Arial" pitchFamily="34" charset="0"/>
                </a:rPr>
                <a:t>Suivi</a:t>
              </a:r>
              <a:r>
                <a:rPr lang="en-US" sz="1632" kern="0" dirty="0">
                  <a:gradFill>
                    <a:gsLst>
                      <a:gs pos="31858">
                        <a:srgbClr val="FFFFFF"/>
                      </a:gs>
                      <a:gs pos="83000">
                        <a:srgbClr val="FFFFFF"/>
                      </a:gs>
                    </a:gsLst>
                    <a:lin ang="5400000" scaled="1"/>
                  </a:gradFill>
                  <a:latin typeface="Segoe UI"/>
                  <a:cs typeface="Arial" pitchFamily="34" charset="0"/>
                </a:rPr>
                <a:t> de </a:t>
              </a:r>
              <a:r>
                <a:rPr lang="en-US" sz="1632" kern="0" dirty="0" err="1">
                  <a:gradFill>
                    <a:gsLst>
                      <a:gs pos="31858">
                        <a:srgbClr val="FFFFFF"/>
                      </a:gs>
                      <a:gs pos="83000">
                        <a:srgbClr val="FFFFFF"/>
                      </a:gs>
                    </a:gsLst>
                    <a:lin ang="5400000" scaled="1"/>
                  </a:gradFill>
                  <a:latin typeface="Segoe UI"/>
                  <a:cs typeface="Arial" pitchFamily="34" charset="0"/>
                </a:rPr>
                <a:t>l’avancement</a:t>
              </a:r>
              <a:endParaRPr lang="en-US" sz="1632" kern="0" dirty="0">
                <a:gradFill>
                  <a:gsLst>
                    <a:gs pos="31858">
                      <a:srgbClr val="FFFFFF"/>
                    </a:gs>
                    <a:gs pos="83000">
                      <a:srgbClr val="FFFFFF"/>
                    </a:gs>
                  </a:gsLst>
                  <a:lin ang="5400000" scaled="1"/>
                </a:gradFill>
                <a:latin typeface="Segoe UI"/>
                <a:cs typeface="Arial" pitchFamily="34" charset="0"/>
              </a:endParaRPr>
            </a:p>
          </p:txBody>
        </p:sp>
        <p:grpSp>
          <p:nvGrpSpPr>
            <p:cNvPr id="67" name="Group 66"/>
            <p:cNvGrpSpPr/>
            <p:nvPr/>
          </p:nvGrpSpPr>
          <p:grpSpPr>
            <a:xfrm>
              <a:off x="4163837" y="3383819"/>
              <a:ext cx="365757" cy="1050762"/>
              <a:chOff x="4709613" y="3383819"/>
              <a:chExt cx="365757" cy="1050762"/>
            </a:xfrm>
          </p:grpSpPr>
          <p:cxnSp>
            <p:nvCxnSpPr>
              <p:cNvPr id="68" name="Straight Connector 67"/>
              <p:cNvCxnSpPr/>
              <p:nvPr/>
            </p:nvCxnSpPr>
            <p:spPr>
              <a:xfrm>
                <a:off x="4892491" y="3738831"/>
                <a:ext cx="0" cy="695750"/>
              </a:xfrm>
              <a:prstGeom prst="line">
                <a:avLst/>
              </a:prstGeom>
              <a:noFill/>
              <a:ln w="38100" cap="rnd" cmpd="sng" algn="ctr">
                <a:solidFill>
                  <a:srgbClr val="BAD80A"/>
                </a:solidFill>
                <a:prstDash val="sysDot"/>
                <a:headEnd type="none"/>
                <a:tailEnd type="oval"/>
              </a:ln>
              <a:effectLst/>
            </p:spPr>
          </p:cxnSp>
          <p:sp>
            <p:nvSpPr>
              <p:cNvPr id="69" name="Oval 68"/>
              <p:cNvSpPr/>
              <p:nvPr/>
            </p:nvSpPr>
            <p:spPr bwMode="auto">
              <a:xfrm>
                <a:off x="4709613" y="3383819"/>
                <a:ext cx="365757" cy="365757"/>
              </a:xfrm>
              <a:prstGeom prst="ellipse">
                <a:avLst/>
              </a:prstGeom>
              <a:solidFill>
                <a:srgbClr val="FFFFFF"/>
              </a:solidFill>
              <a:ln w="38100" cap="flat" cmpd="sng" algn="ctr">
                <a:solidFill>
                  <a:srgbClr val="BAD80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grpSp>
      <p:sp>
        <p:nvSpPr>
          <p:cNvPr id="70" name="Isosceles Triangle 69"/>
          <p:cNvSpPr/>
          <p:nvPr/>
        </p:nvSpPr>
        <p:spPr bwMode="auto">
          <a:xfrm rot="16200000">
            <a:off x="2824861" y="3426285"/>
            <a:ext cx="520315" cy="448547"/>
          </a:xfrm>
          <a:prstGeom prst="triangle">
            <a:avLst/>
          </a:prstGeom>
          <a:solidFill>
            <a:srgbClr val="BAD80A"/>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4"/>
          <p:cNvGrpSpPr>
            <a:grpSpLocks noChangeAspect="1"/>
          </p:cNvGrpSpPr>
          <p:nvPr/>
        </p:nvGrpSpPr>
        <p:grpSpPr bwMode="auto">
          <a:xfrm>
            <a:off x="481583" y="404291"/>
            <a:ext cx="633974" cy="732873"/>
            <a:chOff x="2306" y="343"/>
            <a:chExt cx="3218" cy="3720"/>
          </a:xfrm>
          <a:solidFill>
            <a:srgbClr val="BAD80A"/>
          </a:solidFill>
        </p:grpSpPr>
        <p:sp>
          <p:nvSpPr>
            <p:cNvPr id="72" name="Freeform 5"/>
            <p:cNvSpPr>
              <a:spLocks noEditPoints="1"/>
            </p:cNvSpPr>
            <p:nvPr/>
          </p:nvSpPr>
          <p:spPr bwMode="auto">
            <a:xfrm>
              <a:off x="2306" y="1588"/>
              <a:ext cx="3218" cy="2475"/>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FFFFFF"/>
                </a:solidFill>
                <a:latin typeface="Segoe UI Semilight"/>
              </a:endParaRPr>
            </a:p>
          </p:txBody>
        </p:sp>
        <p:sp>
          <p:nvSpPr>
            <p:cNvPr id="73" name="Freeform 6"/>
            <p:cNvSpPr>
              <a:spLocks noEditPoints="1"/>
            </p:cNvSpPr>
            <p:nvPr/>
          </p:nvSpPr>
          <p:spPr bwMode="auto">
            <a:xfrm>
              <a:off x="2306" y="343"/>
              <a:ext cx="3218" cy="1136"/>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FFFFFF"/>
                </a:solidFill>
                <a:latin typeface="Segoe UI Semilight"/>
              </a:endParaRPr>
            </a:p>
          </p:txBody>
        </p:sp>
      </p:grpSp>
      <p:sp>
        <p:nvSpPr>
          <p:cNvPr id="74" name="Title 3"/>
          <p:cNvSpPr txBox="1">
            <a:spLocks/>
          </p:cNvSpPr>
          <p:nvPr/>
        </p:nvSpPr>
        <p:spPr>
          <a:xfrm>
            <a:off x="1315687" y="292082"/>
            <a:ext cx="9254700"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en-US" spc="-102" dirty="0" err="1">
                <a:solidFill>
                  <a:srgbClr val="FFFFFF"/>
                </a:solidFill>
                <a:latin typeface="Segoe UI Light"/>
              </a:rPr>
              <a:t>Plannification</a:t>
            </a:r>
            <a:endParaRPr lang="en-US" spc="-102" dirty="0">
              <a:solidFill>
                <a:srgbClr val="FFFFFF"/>
              </a:solidFill>
              <a:latin typeface="Segoe UI Light"/>
            </a:endParaRPr>
          </a:p>
        </p:txBody>
      </p:sp>
    </p:spTree>
    <p:extLst>
      <p:ext uri="{BB962C8B-B14F-4D97-AF65-F5344CB8AC3E}">
        <p14:creationId xmlns:p14="http://schemas.microsoft.com/office/powerpoint/2010/main" val="43578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5"/>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up)">
                                      <p:cBhvr>
                                        <p:cTn id="9" dur="1000"/>
                                        <p:tgtEl>
                                          <p:spTgt spid="6"/>
                                        </p:tgtEl>
                                      </p:cBhvr>
                                    </p:animEffect>
                                  </p:childTnLst>
                                </p:cTn>
                              </p:par>
                              <p:par>
                                <p:cTn id="10" presetID="22" presetClass="entr" presetSubtype="1" fill="hold" grpId="0" nodeType="withEffect">
                                  <p:stCondLst>
                                    <p:cond delay="65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150"/>
                            </p:stCondLst>
                            <p:childTnLst>
                              <p:par>
                                <p:cTn id="14" presetID="10" presetClass="entr" presetSubtype="0" fill="hold" nodeType="after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150"/>
                            </p:stCondLst>
                            <p:childTnLst>
                              <p:par>
                                <p:cTn id="21" presetID="10" presetClass="entr" presetSubtype="0" fill="hold" grpId="0" nodeType="afterEffect">
                                  <p:stCondLst>
                                    <p:cond delay="50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nodeType="withEffect">
                                  <p:stCondLst>
                                    <p:cond delay="50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par>
                          <p:cTn id="27" fill="hold">
                            <p:stCondLst>
                              <p:cond delay="3150"/>
                            </p:stCondLst>
                            <p:childTnLst>
                              <p:par>
                                <p:cTn id="28" presetID="10" presetClass="entr" presetSubtype="0" fill="hold" grpId="0" nodeType="afterEffect">
                                  <p:stCondLst>
                                    <p:cond delay="5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5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4150"/>
                            </p:stCondLst>
                            <p:childTnLst>
                              <p:par>
                                <p:cTn id="35" presetID="10" presetClass="entr" presetSubtype="0" fill="hold" grpId="0" nodeType="afterEffect">
                                  <p:stCondLst>
                                    <p:cond delay="50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nodeType="withEffect">
                                  <p:stCondLst>
                                    <p:cond delay="50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par>
                          <p:cTn id="41" fill="hold">
                            <p:stCondLst>
                              <p:cond delay="5150"/>
                            </p:stCondLst>
                            <p:childTnLst>
                              <p:par>
                                <p:cTn id="42" presetID="10" presetClass="entr" presetSubtype="0" fill="hold" grpId="0" nodeType="afterEffect">
                                  <p:stCondLst>
                                    <p:cond delay="50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500"/>
                                        <p:tgtEl>
                                          <p:spTgt spid="64"/>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p:bldP spid="16" grpId="0" animBg="1"/>
      <p:bldP spid="18" grpId="0" animBg="1"/>
      <p:bldP spid="57" grpId="0" animBg="1"/>
      <p:bldP spid="58" grpId="0" animBg="1"/>
      <p:bldP spid="64" grpId="0" animBg="1"/>
      <p:bldP spid="7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16200000" flipV="1">
            <a:off x="5447959" y="4389663"/>
            <a:ext cx="4809883" cy="73433"/>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572" y="-2428444"/>
            <a:ext cx="4538558" cy="4538558"/>
          </a:xfrm>
          <a:prstGeom prst="rect">
            <a:avLst/>
          </a:prstGeom>
        </p:spPr>
      </p:pic>
      <p:sp>
        <p:nvSpPr>
          <p:cNvPr id="5" name="Freeform 9"/>
          <p:cNvSpPr>
            <a:spLocks/>
          </p:cNvSpPr>
          <p:nvPr/>
        </p:nvSpPr>
        <p:spPr bwMode="auto">
          <a:xfrm>
            <a:off x="5471857" y="-159546"/>
            <a:ext cx="2350938" cy="2352557"/>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404040"/>
              </a:solidFill>
              <a:latin typeface="Segoe UI"/>
            </a:endParaRPr>
          </a:p>
        </p:txBody>
      </p:sp>
      <p:sp>
        <p:nvSpPr>
          <p:cNvPr id="6" name="Rectangle 5"/>
          <p:cNvSpPr/>
          <p:nvPr/>
        </p:nvSpPr>
        <p:spPr bwMode="auto">
          <a:xfrm rot="5400000" flipV="1">
            <a:off x="7683888" y="6352988"/>
            <a:ext cx="336950" cy="73583"/>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rot="5400000" flipV="1">
            <a:off x="7645028" y="5621153"/>
            <a:ext cx="414668" cy="73584"/>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rot="5400000" flipV="1">
            <a:off x="7651504" y="4843982"/>
            <a:ext cx="401716" cy="73585"/>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rot="5400000" flipV="1">
            <a:off x="7641788" y="4070050"/>
            <a:ext cx="421146" cy="73586"/>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rot="5400000" flipV="1">
            <a:off x="7645025" y="3302594"/>
            <a:ext cx="414671" cy="73587"/>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rot="5400000" flipV="1">
            <a:off x="7632071" y="2525424"/>
            <a:ext cx="440578" cy="73588"/>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7668256" y="2760383"/>
            <a:ext cx="3579181" cy="373038"/>
            <a:chOff x="7474852" y="2819939"/>
            <a:chExt cx="3509319" cy="365757"/>
          </a:xfrm>
        </p:grpSpPr>
        <p:cxnSp>
          <p:nvCxnSpPr>
            <p:cNvPr id="13" name="Straight Connector 12"/>
            <p:cNvCxnSpPr/>
            <p:nvPr/>
          </p:nvCxnSpPr>
          <p:spPr>
            <a:xfrm rot="16200000">
              <a:off x="8269160" y="2654943"/>
              <a:ext cx="0" cy="695750"/>
            </a:xfrm>
            <a:prstGeom prst="line">
              <a:avLst/>
            </a:prstGeom>
            <a:noFill/>
            <a:ln w="38100" cap="rnd" cmpd="sng" algn="ctr">
              <a:solidFill>
                <a:srgbClr val="CA2424"/>
              </a:solidFill>
              <a:prstDash val="sysDot"/>
              <a:headEnd type="none"/>
              <a:tailEnd type="oval"/>
            </a:ln>
            <a:effectLst/>
          </p:spPr>
        </p:cxnSp>
        <p:sp>
          <p:nvSpPr>
            <p:cNvPr id="14" name="TextBox 13"/>
            <p:cNvSpPr txBox="1"/>
            <p:nvPr/>
          </p:nvSpPr>
          <p:spPr>
            <a:xfrm>
              <a:off x="8792706" y="2840817"/>
              <a:ext cx="2191465" cy="324000"/>
            </a:xfrm>
            <a:prstGeom prst="rect">
              <a:avLst/>
            </a:prstGeom>
            <a:noFill/>
          </p:spPr>
          <p:txBody>
            <a:bodyPr wrap="square" lIns="0" tIns="0" rIns="0" bIns="0" rtlCol="0" anchor="ctr" anchorCtr="0">
              <a:noAutofit/>
            </a:bodyPr>
            <a:lstStyle/>
            <a:p>
              <a:pPr defTabSz="932597">
                <a:defRPr/>
              </a:pPr>
              <a:r>
                <a:rPr lang="en-US" sz="1632" kern="0" dirty="0" err="1">
                  <a:gradFill>
                    <a:gsLst>
                      <a:gs pos="31858">
                        <a:srgbClr val="FFFFFF"/>
                      </a:gs>
                      <a:gs pos="83000">
                        <a:srgbClr val="FFFFFF"/>
                      </a:gs>
                    </a:gsLst>
                    <a:lin ang="5400000" scaled="1"/>
                  </a:gradFill>
                  <a:latin typeface="Segoe UI"/>
                  <a:cs typeface="Arial" pitchFamily="34" charset="0"/>
                </a:rPr>
                <a:t>Ecrire</a:t>
              </a:r>
              <a:r>
                <a:rPr lang="en-US" sz="1632" kern="0" dirty="0">
                  <a:gradFill>
                    <a:gsLst>
                      <a:gs pos="31858">
                        <a:srgbClr val="FFFFFF"/>
                      </a:gs>
                      <a:gs pos="83000">
                        <a:srgbClr val="FFFFFF"/>
                      </a:gs>
                    </a:gsLst>
                    <a:lin ang="5400000" scaled="1"/>
                  </a:gradFill>
                  <a:latin typeface="Segoe UI"/>
                  <a:cs typeface="Arial" pitchFamily="34" charset="0"/>
                </a:rPr>
                <a:t> du code</a:t>
              </a:r>
            </a:p>
          </p:txBody>
        </p:sp>
        <p:sp>
          <p:nvSpPr>
            <p:cNvPr id="15" name="Oval 14"/>
            <p:cNvSpPr/>
            <p:nvPr/>
          </p:nvSpPr>
          <p:spPr bwMode="auto">
            <a:xfrm rot="16200000">
              <a:off x="7474852" y="2819939"/>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grpSp>
        <p:nvGrpSpPr>
          <p:cNvPr id="16" name="Group 15"/>
          <p:cNvGrpSpPr/>
          <p:nvPr/>
        </p:nvGrpSpPr>
        <p:grpSpPr>
          <a:xfrm>
            <a:off x="5758269" y="3534723"/>
            <a:ext cx="2283025" cy="373038"/>
            <a:chOff x="5602146" y="3575467"/>
            <a:chExt cx="2238463" cy="365757"/>
          </a:xfrm>
        </p:grpSpPr>
        <p:cxnSp>
          <p:nvCxnSpPr>
            <p:cNvPr id="17" name="Straight Connector 16"/>
            <p:cNvCxnSpPr/>
            <p:nvPr/>
          </p:nvCxnSpPr>
          <p:spPr>
            <a:xfrm rot="5400000" flipH="1">
              <a:off x="7211738" y="3410470"/>
              <a:ext cx="0" cy="695750"/>
            </a:xfrm>
            <a:prstGeom prst="line">
              <a:avLst/>
            </a:prstGeom>
            <a:noFill/>
            <a:ln w="38100" cap="rnd" cmpd="sng" algn="ctr">
              <a:solidFill>
                <a:srgbClr val="CA2424"/>
              </a:solidFill>
              <a:prstDash val="sysDot"/>
              <a:headEnd type="none"/>
              <a:tailEnd type="oval"/>
            </a:ln>
            <a:effectLst/>
          </p:spPr>
        </p:cxnSp>
        <p:sp>
          <p:nvSpPr>
            <p:cNvPr id="18" name="Oval 17"/>
            <p:cNvSpPr/>
            <p:nvPr/>
          </p:nvSpPr>
          <p:spPr bwMode="auto">
            <a:xfrm rot="16200000">
              <a:off x="7474852" y="357546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sp>
          <p:nvSpPr>
            <p:cNvPr id="19" name="TextBox 18"/>
            <p:cNvSpPr txBox="1"/>
            <p:nvPr/>
          </p:nvSpPr>
          <p:spPr>
            <a:xfrm>
              <a:off x="5602146" y="3584770"/>
              <a:ext cx="1103391" cy="324000"/>
            </a:xfrm>
            <a:prstGeom prst="rect">
              <a:avLst/>
            </a:prstGeom>
            <a:noFill/>
          </p:spPr>
          <p:txBody>
            <a:bodyPr wrap="square" lIns="0" tIns="0" rIns="0" bIns="0" rtlCol="0" anchor="ctr" anchorCtr="0">
              <a:noAutofit/>
            </a:bodyPr>
            <a:lstStyle/>
            <a:p>
              <a:pPr algn="r" defTabSz="932597">
                <a:defRPr/>
              </a:pPr>
              <a:r>
                <a:rPr lang="en-US" sz="1632" kern="0" dirty="0">
                  <a:gradFill>
                    <a:gsLst>
                      <a:gs pos="31858">
                        <a:srgbClr val="FFFFFF"/>
                      </a:gs>
                      <a:gs pos="83000">
                        <a:srgbClr val="FFFFFF"/>
                      </a:gs>
                    </a:gsLst>
                    <a:lin ang="5400000" scaled="1"/>
                  </a:gradFill>
                  <a:latin typeface="Segoe UI"/>
                  <a:cs typeface="Arial" pitchFamily="34" charset="0"/>
                </a:rPr>
                <a:t>Unit testing</a:t>
              </a:r>
            </a:p>
          </p:txBody>
        </p:sp>
      </p:grpSp>
      <p:sp>
        <p:nvSpPr>
          <p:cNvPr id="20" name="Oval 19"/>
          <p:cNvSpPr/>
          <p:nvPr/>
        </p:nvSpPr>
        <p:spPr bwMode="auto">
          <a:xfrm>
            <a:off x="7676860" y="1966475"/>
            <a:ext cx="362679" cy="362679"/>
          </a:xfrm>
          <a:prstGeom prst="ellipse">
            <a:avLst/>
          </a:prstGeom>
          <a:solidFill>
            <a:srgbClr val="BA141A"/>
          </a:solidFill>
          <a:ln w="76200" cap="flat" cmpd="sng" algn="ctr">
            <a:solidFill>
              <a:srgbClr val="BA141A"/>
            </a:solidFill>
            <a:prstDash val="solid"/>
            <a:headEnd type="none" w="med" len="med"/>
            <a:tailEnd type="none" w="med" len="med"/>
          </a:ln>
          <a:effectLst/>
        </p:spPr>
        <p:txBody>
          <a:bodyPr rot="0" spcFirstLastPara="0" vertOverflow="overflow" horzOverflow="overflow" vert="horz" wrap="square" lIns="201942" tIns="149217" rIns="186521" bIns="11015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solidFill>
                  <a:srgbClr val="FFFFFF"/>
                </a:solidFill>
                <a:latin typeface="Segoe UI Light"/>
                <a:ea typeface="Segoe UI" pitchFamily="34" charset="0"/>
                <a:cs typeface="Segoe UI" pitchFamily="34" charset="0"/>
              </a:rPr>
              <a:t>2</a:t>
            </a:r>
          </a:p>
        </p:txBody>
      </p:sp>
      <p:grpSp>
        <p:nvGrpSpPr>
          <p:cNvPr id="21" name="Group 20"/>
          <p:cNvGrpSpPr/>
          <p:nvPr/>
        </p:nvGrpSpPr>
        <p:grpSpPr>
          <a:xfrm>
            <a:off x="6372135" y="5083403"/>
            <a:ext cx="1669159" cy="373038"/>
            <a:chOff x="6204030" y="5095127"/>
            <a:chExt cx="1636579" cy="365757"/>
          </a:xfrm>
        </p:grpSpPr>
        <p:cxnSp>
          <p:nvCxnSpPr>
            <p:cNvPr id="22" name="Straight Connector 21"/>
            <p:cNvCxnSpPr/>
            <p:nvPr/>
          </p:nvCxnSpPr>
          <p:spPr>
            <a:xfrm rot="5400000" flipH="1">
              <a:off x="7211738" y="4930130"/>
              <a:ext cx="0" cy="695750"/>
            </a:xfrm>
            <a:prstGeom prst="line">
              <a:avLst/>
            </a:prstGeom>
            <a:noFill/>
            <a:ln w="38100" cap="rnd" cmpd="sng" algn="ctr">
              <a:solidFill>
                <a:srgbClr val="CA2424"/>
              </a:solidFill>
              <a:prstDash val="sysDot"/>
              <a:headEnd type="none"/>
              <a:tailEnd type="oval"/>
            </a:ln>
            <a:effectLst/>
          </p:spPr>
        </p:cxnSp>
        <p:sp>
          <p:nvSpPr>
            <p:cNvPr id="23" name="Oval 22"/>
            <p:cNvSpPr/>
            <p:nvPr/>
          </p:nvSpPr>
          <p:spPr bwMode="auto">
            <a:xfrm rot="16200000">
              <a:off x="7474852" y="509512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sp>
          <p:nvSpPr>
            <p:cNvPr id="24" name="TextBox 23"/>
            <p:cNvSpPr txBox="1"/>
            <p:nvPr/>
          </p:nvSpPr>
          <p:spPr>
            <a:xfrm>
              <a:off x="6204030" y="5152425"/>
              <a:ext cx="501507" cy="251159"/>
            </a:xfrm>
            <a:prstGeom prst="rect">
              <a:avLst/>
            </a:prstGeom>
            <a:noFill/>
          </p:spPr>
          <p:txBody>
            <a:bodyPr wrap="square" lIns="0" tIns="0" rIns="0" bIns="0" rtlCol="0" anchor="ctr" anchorCtr="0">
              <a:spAutoFit/>
            </a:bodyPr>
            <a:lstStyle/>
            <a:p>
              <a:pPr algn="r" defTabSz="932597">
                <a:defRPr/>
              </a:pPr>
              <a:r>
                <a:rPr lang="en-US" sz="1632" kern="0" dirty="0">
                  <a:gradFill>
                    <a:gsLst>
                      <a:gs pos="31858">
                        <a:srgbClr val="FFFFFF"/>
                      </a:gs>
                      <a:gs pos="83000">
                        <a:srgbClr val="FFFFFF"/>
                      </a:gs>
                    </a:gsLst>
                    <a:lin ang="5400000" scaled="1"/>
                  </a:gradFill>
                  <a:latin typeface="Segoe UI"/>
                  <a:cs typeface="Arial" pitchFamily="34" charset="0"/>
                </a:rPr>
                <a:t>Build</a:t>
              </a:r>
            </a:p>
          </p:txBody>
        </p:sp>
      </p:grpSp>
      <p:grpSp>
        <p:nvGrpSpPr>
          <p:cNvPr id="25" name="Group 24"/>
          <p:cNvGrpSpPr/>
          <p:nvPr/>
        </p:nvGrpSpPr>
        <p:grpSpPr>
          <a:xfrm>
            <a:off x="7668256" y="4309063"/>
            <a:ext cx="2859278" cy="373038"/>
            <a:chOff x="7474852" y="4332280"/>
            <a:chExt cx="2803468" cy="365757"/>
          </a:xfrm>
        </p:grpSpPr>
        <p:cxnSp>
          <p:nvCxnSpPr>
            <p:cNvPr id="26" name="Straight Connector 25"/>
            <p:cNvCxnSpPr/>
            <p:nvPr/>
          </p:nvCxnSpPr>
          <p:spPr>
            <a:xfrm rot="16200000">
              <a:off x="8269160" y="4167284"/>
              <a:ext cx="0" cy="695750"/>
            </a:xfrm>
            <a:prstGeom prst="line">
              <a:avLst/>
            </a:prstGeom>
            <a:noFill/>
            <a:ln w="38100" cap="rnd" cmpd="sng" algn="ctr">
              <a:solidFill>
                <a:srgbClr val="CA2424"/>
              </a:solidFill>
              <a:prstDash val="sysDot"/>
              <a:headEnd type="none"/>
              <a:tailEnd type="oval"/>
            </a:ln>
            <a:effectLst/>
          </p:spPr>
        </p:cxnSp>
        <p:sp>
          <p:nvSpPr>
            <p:cNvPr id="27" name="TextBox 26"/>
            <p:cNvSpPr txBox="1"/>
            <p:nvPr/>
          </p:nvSpPr>
          <p:spPr>
            <a:xfrm>
              <a:off x="8792706" y="4333150"/>
              <a:ext cx="1485614" cy="364016"/>
            </a:xfrm>
            <a:prstGeom prst="rect">
              <a:avLst/>
            </a:prstGeom>
            <a:noFill/>
          </p:spPr>
          <p:txBody>
            <a:bodyPr wrap="square" lIns="0" tIns="0" rIns="0" bIns="0" rtlCol="0" anchor="ctr" anchorCtr="0">
              <a:noAutofit/>
            </a:bodyPr>
            <a:lstStyle/>
            <a:p>
              <a:pPr defTabSz="932597">
                <a:defRPr/>
              </a:pPr>
              <a:r>
                <a:rPr lang="en-US" sz="1632" kern="0" dirty="0">
                  <a:gradFill>
                    <a:gsLst>
                      <a:gs pos="31858">
                        <a:srgbClr val="FFFFFF"/>
                      </a:gs>
                      <a:gs pos="83000">
                        <a:srgbClr val="FFFFFF"/>
                      </a:gs>
                    </a:gsLst>
                    <a:lin ang="5400000" scaled="1"/>
                  </a:gradFill>
                  <a:latin typeface="Segoe UI"/>
                  <a:cs typeface="Arial" pitchFamily="34" charset="0"/>
                </a:rPr>
                <a:t>Version control</a:t>
              </a:r>
            </a:p>
          </p:txBody>
        </p:sp>
        <p:sp>
          <p:nvSpPr>
            <p:cNvPr id="28" name="Oval 27"/>
            <p:cNvSpPr/>
            <p:nvPr/>
          </p:nvSpPr>
          <p:spPr bwMode="auto">
            <a:xfrm rot="16200000">
              <a:off x="7474852" y="4332280"/>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grpSp>
        <p:nvGrpSpPr>
          <p:cNvPr id="29" name="Group 28"/>
          <p:cNvGrpSpPr/>
          <p:nvPr/>
        </p:nvGrpSpPr>
        <p:grpSpPr>
          <a:xfrm>
            <a:off x="7668256" y="5857741"/>
            <a:ext cx="3095379" cy="373038"/>
            <a:chOff x="7474852" y="5856841"/>
            <a:chExt cx="3034961" cy="365757"/>
          </a:xfrm>
        </p:grpSpPr>
        <p:cxnSp>
          <p:nvCxnSpPr>
            <p:cNvPr id="30" name="Straight Connector 29"/>
            <p:cNvCxnSpPr/>
            <p:nvPr/>
          </p:nvCxnSpPr>
          <p:spPr>
            <a:xfrm rot="16200000">
              <a:off x="8268286" y="5691845"/>
              <a:ext cx="0" cy="695750"/>
            </a:xfrm>
            <a:prstGeom prst="line">
              <a:avLst/>
            </a:prstGeom>
            <a:noFill/>
            <a:ln w="38100" cap="rnd" cmpd="sng" algn="ctr">
              <a:solidFill>
                <a:srgbClr val="CA2424"/>
              </a:solidFill>
              <a:prstDash val="sysDot"/>
              <a:headEnd type="none"/>
              <a:tailEnd type="oval"/>
            </a:ln>
            <a:effectLst/>
          </p:spPr>
        </p:cxnSp>
        <p:sp>
          <p:nvSpPr>
            <p:cNvPr id="31" name="TextBox 30"/>
            <p:cNvSpPr txBox="1"/>
            <p:nvPr/>
          </p:nvSpPr>
          <p:spPr>
            <a:xfrm>
              <a:off x="8804281" y="5877719"/>
              <a:ext cx="1705532" cy="324000"/>
            </a:xfrm>
            <a:prstGeom prst="rect">
              <a:avLst/>
            </a:prstGeom>
            <a:noFill/>
          </p:spPr>
          <p:txBody>
            <a:bodyPr wrap="square" lIns="0" tIns="0" rIns="0" bIns="0" rtlCol="0" anchor="ctr" anchorCtr="0">
              <a:noAutofit/>
            </a:bodyPr>
            <a:lstStyle/>
            <a:p>
              <a:pPr defTabSz="932597">
                <a:defRPr/>
              </a:pPr>
              <a:r>
                <a:rPr lang="en-US" sz="1632" kern="0" dirty="0">
                  <a:gradFill>
                    <a:gsLst>
                      <a:gs pos="31858">
                        <a:srgbClr val="FFFFFF"/>
                      </a:gs>
                      <a:gs pos="83000">
                        <a:srgbClr val="FFFFFF"/>
                      </a:gs>
                    </a:gsLst>
                    <a:lin ang="5400000" scaled="1"/>
                  </a:gradFill>
                  <a:latin typeface="Segoe UI"/>
                  <a:cs typeface="Arial" pitchFamily="34" charset="0"/>
                </a:rPr>
                <a:t>Build verification</a:t>
              </a:r>
            </a:p>
          </p:txBody>
        </p:sp>
        <p:sp>
          <p:nvSpPr>
            <p:cNvPr id="32" name="Oval 31"/>
            <p:cNvSpPr/>
            <p:nvPr/>
          </p:nvSpPr>
          <p:spPr bwMode="auto">
            <a:xfrm rot="16200000">
              <a:off x="7474852" y="5856841"/>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sp>
        <p:nvSpPr>
          <p:cNvPr id="33" name="Rectangle 32"/>
          <p:cNvSpPr/>
          <p:nvPr/>
        </p:nvSpPr>
        <p:spPr>
          <a:xfrm>
            <a:off x="6561002" y="6493722"/>
            <a:ext cx="1054846" cy="414353"/>
          </a:xfrm>
          <a:prstGeom prst="rect">
            <a:avLst/>
          </a:prstGeom>
        </p:spPr>
        <p:txBody>
          <a:bodyPr wrap="none">
            <a:spAutoFit/>
          </a:bodyPr>
          <a:lstStyle/>
          <a:p>
            <a:pPr defTabSz="951248"/>
            <a:r>
              <a:rPr lang="en-US" sz="2040" kern="0" dirty="0">
                <a:gradFill>
                  <a:gsLst>
                    <a:gs pos="31858">
                      <a:srgbClr val="FFFFFF"/>
                    </a:gs>
                    <a:gs pos="83000">
                      <a:srgbClr val="FFFFFF"/>
                    </a:gs>
                  </a:gsLst>
                  <a:lin ang="5400000" scaled="1"/>
                </a:gradFill>
                <a:latin typeface="Segoe UI Semilight"/>
                <a:cs typeface="Arial" pitchFamily="34" charset="0"/>
              </a:rPr>
              <a:t>Release</a:t>
            </a:r>
            <a:endParaRPr lang="en-US" sz="2040" dirty="0">
              <a:gradFill>
                <a:gsLst>
                  <a:gs pos="31858">
                    <a:srgbClr val="FFFFFF"/>
                  </a:gs>
                  <a:gs pos="83000">
                    <a:srgbClr val="FFFFFF"/>
                  </a:gs>
                </a:gsLst>
                <a:lin ang="5400000" scaled="1"/>
              </a:gradFill>
              <a:latin typeface="Segoe UI Semilight"/>
            </a:endParaRPr>
          </a:p>
        </p:txBody>
      </p:sp>
      <p:sp>
        <p:nvSpPr>
          <p:cNvPr id="38" name="TextBox 37"/>
          <p:cNvSpPr txBox="1"/>
          <p:nvPr/>
        </p:nvSpPr>
        <p:spPr>
          <a:xfrm>
            <a:off x="1336882" y="941362"/>
            <a:ext cx="4421388" cy="1850250"/>
          </a:xfrm>
          <a:prstGeom prst="rect">
            <a:avLst/>
          </a:prstGeom>
          <a:noFill/>
        </p:spPr>
        <p:txBody>
          <a:bodyPr wrap="square" rtlCol="0">
            <a:spAutoFit/>
          </a:bodyPr>
          <a:lstStyle/>
          <a:p>
            <a:pPr defTabSz="951248">
              <a:defRPr/>
            </a:pPr>
            <a:r>
              <a:rPr lang="fr-FR" sz="2856" kern="0" spc="-61" dirty="0">
                <a:gradFill>
                  <a:gsLst>
                    <a:gs pos="31858">
                      <a:srgbClr val="FFFFFF"/>
                    </a:gs>
                    <a:gs pos="83000">
                      <a:srgbClr val="FFFFFF"/>
                    </a:gs>
                  </a:gsLst>
                  <a:lin ang="5400000" scaled="1"/>
                </a:gradFill>
                <a:latin typeface="Segoe UI Light"/>
                <a:cs typeface="Arial" pitchFamily="34" charset="0"/>
              </a:rPr>
              <a:t>Lorsque l'itération commence, les développeurs deviennent des idées géniales en fonctionnalités ...</a:t>
            </a:r>
            <a:endParaRPr lang="en-US" sz="2856" kern="0" dirty="0">
              <a:gradFill>
                <a:gsLst>
                  <a:gs pos="31858">
                    <a:srgbClr val="FFFFFF"/>
                  </a:gs>
                  <a:gs pos="83000">
                    <a:srgbClr val="FFFFFF"/>
                  </a:gs>
                </a:gsLst>
                <a:lin ang="5400000" scaled="1"/>
              </a:gradFill>
              <a:latin typeface="Segoe UI Light"/>
              <a:cs typeface="Arial" pitchFamily="34" charset="0"/>
            </a:endParaRPr>
          </a:p>
        </p:txBody>
      </p:sp>
      <p:sp>
        <p:nvSpPr>
          <p:cNvPr id="39" name="Title 3"/>
          <p:cNvSpPr txBox="1">
            <a:spLocks/>
          </p:cNvSpPr>
          <p:nvPr/>
        </p:nvSpPr>
        <p:spPr>
          <a:xfrm>
            <a:off x="1315687" y="292082"/>
            <a:ext cx="9254700"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en-US" spc="-102" dirty="0">
                <a:solidFill>
                  <a:srgbClr val="FFFFFF"/>
                </a:solidFill>
                <a:latin typeface="Segoe UI Light"/>
              </a:rPr>
              <a:t>Develop + Test</a:t>
            </a:r>
          </a:p>
        </p:txBody>
      </p:sp>
      <p:sp>
        <p:nvSpPr>
          <p:cNvPr id="40" name="Isosceles Triangle 39"/>
          <p:cNvSpPr/>
          <p:nvPr/>
        </p:nvSpPr>
        <p:spPr bwMode="auto">
          <a:xfrm rot="10800000">
            <a:off x="7585887" y="6481756"/>
            <a:ext cx="531587" cy="458265"/>
          </a:xfrm>
          <a:prstGeom prst="triangle">
            <a:avLst/>
          </a:prstGeom>
          <a:solidFill>
            <a:srgbClr val="BA141A"/>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1" name="Picture 40" descr="DevOpsGraphic_v6-0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6" y="184205"/>
            <a:ext cx="1487280" cy="1321188"/>
          </a:xfrm>
          <a:prstGeom prst="rect">
            <a:avLst/>
          </a:prstGeom>
        </p:spPr>
      </p:pic>
    </p:spTree>
    <p:extLst>
      <p:ext uri="{BB962C8B-B14F-4D97-AF65-F5344CB8AC3E}">
        <p14:creationId xmlns:p14="http://schemas.microsoft.com/office/powerpoint/2010/main" val="1920532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4"/>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up)">
                                      <p:cBhvr>
                                        <p:cTn id="9" dur="500"/>
                                        <p:tgtEl>
                                          <p:spTgt spid="5"/>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5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5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5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6000"/>
                            </p:stCondLst>
                            <p:childTnLst>
                              <p:par>
                                <p:cTn id="49" presetID="10" presetClass="entr" presetSubtype="0" fill="hold" grpId="0" nodeType="afterEffect">
                                  <p:stCondLst>
                                    <p:cond delay="50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0" grpId="0" animBg="1"/>
      <p:bldP spid="33" grpId="0"/>
      <p:bldP spid="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5400000" flipH="1">
            <a:off x="9702812" y="4311794"/>
            <a:ext cx="520315" cy="448547"/>
          </a:xfrm>
          <a:prstGeom prst="triangle">
            <a:avLst/>
          </a:prstGeom>
          <a:solidFill>
            <a:srgbClr val="404040">
              <a:lumMod val="20000"/>
              <a:lumOff val="80000"/>
            </a:srgbClr>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p:cNvSpPr/>
          <p:nvPr/>
        </p:nvSpPr>
        <p:spPr bwMode="auto">
          <a:xfrm flipV="1">
            <a:off x="2170280" y="4492315"/>
            <a:ext cx="7600350" cy="73433"/>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flipV="1">
            <a:off x="9009571" y="4490340"/>
            <a:ext cx="777169" cy="86720"/>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bwMode="auto">
          <a:xfrm flipV="1">
            <a:off x="7517838" y="4490342"/>
            <a:ext cx="1142007"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flipV="1">
            <a:off x="5756253" y="4490342"/>
            <a:ext cx="1394587"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flipV="1">
            <a:off x="4046481" y="4490342"/>
            <a:ext cx="1368681"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886" y="2228688"/>
            <a:ext cx="4538558" cy="4538558"/>
          </a:xfrm>
          <a:prstGeom prst="rect">
            <a:avLst/>
          </a:prstGeom>
        </p:spPr>
      </p:pic>
      <p:sp>
        <p:nvSpPr>
          <p:cNvPr id="9" name="Freeform 11"/>
          <p:cNvSpPr>
            <a:spLocks/>
          </p:cNvSpPr>
          <p:nvPr/>
        </p:nvSpPr>
        <p:spPr bwMode="auto">
          <a:xfrm>
            <a:off x="-13664" y="4497586"/>
            <a:ext cx="2350938" cy="2352557"/>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10" name="Rectangle 9"/>
          <p:cNvSpPr/>
          <p:nvPr/>
        </p:nvSpPr>
        <p:spPr bwMode="auto">
          <a:xfrm flipV="1">
            <a:off x="2511571" y="4490343"/>
            <a:ext cx="1200294" cy="86717"/>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6344515" y="1931544"/>
            <a:ext cx="1939050" cy="2572306"/>
            <a:chOff x="5701653" y="1978121"/>
            <a:chExt cx="1901202" cy="2522098"/>
          </a:xfrm>
        </p:grpSpPr>
        <p:pic>
          <p:nvPicPr>
            <p:cNvPr id="12" name="Picture 11"/>
            <p:cNvPicPr>
              <a:picLocks noChangeAspect="1"/>
            </p:cNvPicPr>
            <p:nvPr/>
          </p:nvPicPr>
          <p:blipFill>
            <a:blip r:embed="rId3"/>
            <a:stretch>
              <a:fillRect/>
            </a:stretch>
          </p:blipFill>
          <p:spPr>
            <a:xfrm>
              <a:off x="6030454" y="3700379"/>
              <a:ext cx="1293456" cy="799840"/>
            </a:xfrm>
            <a:prstGeom prst="rect">
              <a:avLst/>
            </a:prstGeom>
          </p:spPr>
        </p:pic>
        <p:pic>
          <p:nvPicPr>
            <p:cNvPr id="13" name="Picture 12"/>
            <p:cNvPicPr>
              <a:picLocks noChangeAspect="1"/>
            </p:cNvPicPr>
            <p:nvPr/>
          </p:nvPicPr>
          <p:blipFill>
            <a:blip r:embed="rId4"/>
            <a:stretch>
              <a:fillRect/>
            </a:stretch>
          </p:blipFill>
          <p:spPr>
            <a:xfrm flipV="1">
              <a:off x="5892979" y="2465446"/>
              <a:ext cx="1102383" cy="1498554"/>
            </a:xfrm>
            <a:prstGeom prst="rect">
              <a:avLst/>
            </a:prstGeom>
          </p:spPr>
        </p:pic>
        <p:sp>
          <p:nvSpPr>
            <p:cNvPr id="14"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5103" tIns="47551" rIns="95103" bIns="47551" numCol="1" anchor="t" anchorCtr="0" compatLnSpc="1">
              <a:prstTxWarp prst="textNoShape">
                <a:avLst/>
              </a:prstTxWarp>
            </a:bodyPr>
            <a:lstStyle/>
            <a:p>
              <a:pPr defTabSz="950973">
                <a:defRPr/>
              </a:pPr>
              <a:endParaRPr lang="en-US" sz="2856" kern="0">
                <a:gradFill>
                  <a:gsLst>
                    <a:gs pos="0">
                      <a:srgbClr val="FFFFFF"/>
                    </a:gs>
                    <a:gs pos="100000">
                      <a:srgbClr val="FFFFFF"/>
                    </a:gs>
                  </a:gsLst>
                  <a:lin ang="5400000" scaled="0"/>
                </a:gradFill>
                <a:latin typeface="Segoe UI"/>
              </a:endParaRPr>
            </a:p>
          </p:txBody>
        </p:sp>
        <p:sp>
          <p:nvSpPr>
            <p:cNvPr id="15"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2856" kern="0">
                <a:gradFill>
                  <a:gsLst>
                    <a:gs pos="0">
                      <a:srgbClr val="FFFFFF"/>
                    </a:gs>
                    <a:gs pos="100000">
                      <a:srgbClr val="FFFFFF"/>
                    </a:gs>
                  </a:gsLst>
                  <a:lin ang="5400000" scaled="0"/>
                </a:gradFill>
                <a:latin typeface="Segoe UI"/>
              </a:endParaRPr>
            </a:p>
          </p:txBody>
        </p:sp>
        <p:sp>
          <p:nvSpPr>
            <p:cNvPr id="16" name="TextBox 15"/>
            <p:cNvSpPr txBox="1"/>
            <p:nvPr/>
          </p:nvSpPr>
          <p:spPr>
            <a:xfrm>
              <a:off x="6187440" y="2299985"/>
              <a:ext cx="1306581" cy="594650"/>
            </a:xfrm>
            <a:prstGeom prst="rect">
              <a:avLst/>
            </a:prstGeom>
            <a:noFill/>
          </p:spPr>
          <p:txBody>
            <a:bodyPr wrap="square" rtlCol="0">
              <a:spAutoFit/>
            </a:bodyPr>
            <a:lstStyle/>
            <a:p>
              <a:pPr algn="ctr" defTabSz="951248">
                <a:defRPr/>
              </a:pPr>
              <a:r>
                <a:rPr lang="en-US" sz="1632" kern="0" dirty="0">
                  <a:gradFill>
                    <a:gsLst>
                      <a:gs pos="0">
                        <a:srgbClr val="FFFFFF"/>
                      </a:gs>
                      <a:gs pos="100000">
                        <a:srgbClr val="FFFFFF"/>
                      </a:gs>
                    </a:gsLst>
                    <a:lin ang="5400000" scaled="0"/>
                  </a:gradFill>
                  <a:latin typeface="Segoe UI Semilight"/>
                  <a:cs typeface="Arial" pitchFamily="34" charset="0"/>
                </a:rPr>
                <a:t>Cloud</a:t>
              </a:r>
              <a:br>
                <a:rPr lang="en-US" sz="1632" kern="0" dirty="0">
                  <a:gradFill>
                    <a:gsLst>
                      <a:gs pos="0">
                        <a:srgbClr val="FFFFFF"/>
                      </a:gs>
                      <a:gs pos="100000">
                        <a:srgbClr val="FFFFFF"/>
                      </a:gs>
                    </a:gsLst>
                    <a:lin ang="5400000" scaled="0"/>
                  </a:gradFill>
                  <a:latin typeface="Segoe UI Semilight"/>
                  <a:cs typeface="Arial" pitchFamily="34" charset="0"/>
                </a:rPr>
              </a:br>
              <a:r>
                <a:rPr lang="en-US" sz="1632" kern="0" dirty="0">
                  <a:gradFill>
                    <a:gsLst>
                      <a:gs pos="0">
                        <a:srgbClr val="FFFFFF"/>
                      </a:gs>
                      <a:gs pos="100000">
                        <a:srgbClr val="FFFFFF"/>
                      </a:gs>
                    </a:gsLst>
                    <a:lin ang="5400000" scaled="0"/>
                  </a:gradFill>
                  <a:latin typeface="Segoe UI Semilight"/>
                  <a:cs typeface="Arial" pitchFamily="34" charset="0"/>
                </a:rPr>
                <a:t>load testing</a:t>
              </a:r>
            </a:p>
          </p:txBody>
        </p:sp>
      </p:grpSp>
      <p:sp>
        <p:nvSpPr>
          <p:cNvPr id="17" name="Title 18"/>
          <p:cNvSpPr txBox="1">
            <a:spLocks/>
          </p:cNvSpPr>
          <p:nvPr/>
        </p:nvSpPr>
        <p:spPr>
          <a:xfrm>
            <a:off x="280663" y="302807"/>
            <a:ext cx="12126254" cy="935842"/>
          </a:xfrm>
          <a:prstGeom prst="rect">
            <a:avLst/>
          </a:prstGeom>
          <a:ln>
            <a:noFill/>
          </a:ln>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endParaRPr lang="en-US" sz="4896" spc="-104">
              <a:gradFill>
                <a:gsLst>
                  <a:gs pos="0">
                    <a:srgbClr val="FFFFFF"/>
                  </a:gs>
                  <a:gs pos="100000">
                    <a:srgbClr val="FFFFFF"/>
                  </a:gs>
                </a:gsLst>
                <a:lin ang="5400000" scaled="0"/>
              </a:gradFill>
              <a:latin typeface="Segoe UI Light"/>
            </a:endParaRPr>
          </a:p>
        </p:txBody>
      </p:sp>
      <p:grpSp>
        <p:nvGrpSpPr>
          <p:cNvPr id="18" name="Group 17"/>
          <p:cNvGrpSpPr/>
          <p:nvPr/>
        </p:nvGrpSpPr>
        <p:grpSpPr>
          <a:xfrm>
            <a:off x="4620408" y="2970207"/>
            <a:ext cx="1906097" cy="1735713"/>
            <a:chOff x="3840480" y="3009211"/>
            <a:chExt cx="1868892" cy="1701834"/>
          </a:xfrm>
        </p:grpSpPr>
        <p:sp>
          <p:nvSpPr>
            <p:cNvPr id="19" name="TextBox 18"/>
            <p:cNvSpPr txBox="1"/>
            <p:nvPr/>
          </p:nvSpPr>
          <p:spPr>
            <a:xfrm>
              <a:off x="3840480" y="3009211"/>
              <a:ext cx="1868892" cy="583043"/>
            </a:xfrm>
            <a:prstGeom prst="rect">
              <a:avLst/>
            </a:prstGeom>
            <a:noFill/>
          </p:spPr>
          <p:txBody>
            <a:bodyPr wrap="square" rtlCol="0" anchor="ctr" anchorCtr="0">
              <a:spAutoFit/>
            </a:bodyPr>
            <a:lstStyle/>
            <a:p>
              <a:pPr algn="ctr" defTabSz="932597">
                <a:defRPr/>
              </a:pPr>
              <a:r>
                <a:rPr lang="en-US" sz="1632" kern="0" dirty="0" err="1">
                  <a:gradFill>
                    <a:gsLst>
                      <a:gs pos="0">
                        <a:srgbClr val="FFFFFF"/>
                      </a:gs>
                      <a:gs pos="100000">
                        <a:srgbClr val="FFFFFF"/>
                      </a:gs>
                    </a:gsLst>
                    <a:lin ang="5400000" scaled="0"/>
                  </a:gradFill>
                  <a:cs typeface="Arial" pitchFamily="34" charset="0"/>
                </a:rPr>
                <a:t>Environnement</a:t>
              </a:r>
              <a:endParaRPr lang="en-US" sz="1632" kern="0" dirty="0">
                <a:gradFill>
                  <a:gsLst>
                    <a:gs pos="0">
                      <a:srgbClr val="FFFFFF"/>
                    </a:gs>
                    <a:gs pos="100000">
                      <a:srgbClr val="FFFFFF"/>
                    </a:gs>
                  </a:gsLst>
                  <a:lin ang="5400000" scaled="0"/>
                </a:gradFill>
                <a:cs typeface="Arial" pitchFamily="34" charset="0"/>
              </a:endParaRPr>
            </a:p>
            <a:p>
              <a:pPr algn="ctr" defTabSz="932597">
                <a:defRPr/>
              </a:pPr>
              <a:r>
                <a:rPr lang="en-US" sz="1632" kern="0" dirty="0">
                  <a:gradFill>
                    <a:gsLst>
                      <a:gs pos="0">
                        <a:srgbClr val="FFFFFF"/>
                      </a:gs>
                      <a:gs pos="100000">
                        <a:srgbClr val="FFFFFF"/>
                      </a:gs>
                    </a:gsLst>
                    <a:lin ang="5400000" scaled="0"/>
                  </a:gradFill>
                  <a:cs typeface="Arial" pitchFamily="34" charset="0"/>
                </a:rPr>
                <a:t>Test </a:t>
              </a:r>
              <a:r>
                <a:rPr lang="en-US" sz="1632" kern="0" dirty="0" err="1">
                  <a:gradFill>
                    <a:gsLst>
                      <a:gs pos="0">
                        <a:srgbClr val="FFFFFF"/>
                      </a:gs>
                      <a:gs pos="100000">
                        <a:srgbClr val="FFFFFF"/>
                      </a:gs>
                    </a:gsLst>
                    <a:lin ang="5400000" scaled="0"/>
                  </a:gradFill>
                  <a:cs typeface="Arial" pitchFamily="34" charset="0"/>
                </a:rPr>
                <a:t>d'intégration</a:t>
              </a:r>
              <a:endParaRPr lang="en-US" sz="1632" kern="0" dirty="0">
                <a:gradFill>
                  <a:gsLst>
                    <a:gs pos="0">
                      <a:srgbClr val="FFFFFF"/>
                    </a:gs>
                    <a:gs pos="100000">
                      <a:srgbClr val="FFFFFF"/>
                    </a:gs>
                  </a:gsLst>
                  <a:lin ang="5400000" scaled="0"/>
                </a:gradFill>
                <a:cs typeface="Arial" pitchFamily="34" charset="0"/>
              </a:endParaRPr>
            </a:p>
          </p:txBody>
        </p:sp>
        <p:cxnSp>
          <p:nvCxnSpPr>
            <p:cNvPr id="20" name="Straight Connector 19"/>
            <p:cNvCxnSpPr/>
            <p:nvPr/>
          </p:nvCxnSpPr>
          <p:spPr>
            <a:xfrm flipV="1">
              <a:off x="4774926" y="3726229"/>
              <a:ext cx="0" cy="695750"/>
            </a:xfrm>
            <a:prstGeom prst="line">
              <a:avLst/>
            </a:prstGeom>
            <a:noFill/>
            <a:ln w="38100" cap="rnd" cmpd="sng" algn="ctr">
              <a:solidFill>
                <a:srgbClr val="3D85CD"/>
              </a:solidFill>
              <a:prstDash val="sysDot"/>
              <a:headEnd type="none"/>
              <a:tailEnd type="oval"/>
            </a:ln>
            <a:effectLst/>
          </p:spPr>
        </p:cxnSp>
        <p:sp>
          <p:nvSpPr>
            <p:cNvPr id="21" name="Oval 20"/>
            <p:cNvSpPr/>
            <p:nvPr/>
          </p:nvSpPr>
          <p:spPr bwMode="auto">
            <a:xfrm>
              <a:off x="4592048"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2751153" y="4332883"/>
            <a:ext cx="2245965" cy="1910699"/>
            <a:chOff x="2339395" y="4345288"/>
            <a:chExt cx="2202126" cy="1873404"/>
          </a:xfrm>
        </p:grpSpPr>
        <p:sp>
          <p:nvSpPr>
            <p:cNvPr id="23" name="TextBox 22"/>
            <p:cNvSpPr txBox="1"/>
            <p:nvPr/>
          </p:nvSpPr>
          <p:spPr>
            <a:xfrm>
              <a:off x="2339395" y="5389392"/>
              <a:ext cx="2202126" cy="829300"/>
            </a:xfrm>
            <a:prstGeom prst="rect">
              <a:avLst/>
            </a:prstGeom>
            <a:noFill/>
          </p:spPr>
          <p:txBody>
            <a:bodyPr wrap="square" rtlCol="0" anchor="ctr" anchorCtr="0">
              <a:spAutoFit/>
            </a:bodyPr>
            <a:lstStyle/>
            <a:p>
              <a:pPr algn="ctr" defTabSz="932597">
                <a:defRPr/>
              </a:pPr>
              <a:r>
                <a:rPr lang="fr-FR" sz="1632" kern="0" dirty="0">
                  <a:gradFill>
                    <a:gsLst>
                      <a:gs pos="0">
                        <a:srgbClr val="FFFFFF"/>
                      </a:gs>
                      <a:gs pos="100000">
                        <a:srgbClr val="FFFFFF"/>
                      </a:gs>
                    </a:gsLst>
                    <a:lin ang="5400000" scaled="0"/>
                  </a:gradFill>
                  <a:cs typeface="Arial" pitchFamily="34" charset="0"/>
                </a:rPr>
                <a:t>Environnement de test fonctionnel automatisé</a:t>
              </a:r>
              <a:endParaRPr lang="en-US" sz="1632" kern="0" dirty="0">
                <a:gradFill>
                  <a:gsLst>
                    <a:gs pos="0">
                      <a:srgbClr val="FFFFFF"/>
                    </a:gs>
                    <a:gs pos="100000">
                      <a:srgbClr val="FFFFFF"/>
                    </a:gs>
                  </a:gsLst>
                  <a:lin ang="5400000" scaled="0"/>
                </a:gradFill>
                <a:latin typeface="Segoe UI"/>
                <a:cs typeface="Arial" pitchFamily="34" charset="0"/>
              </a:endParaRPr>
            </a:p>
          </p:txBody>
        </p:sp>
        <p:cxnSp>
          <p:nvCxnSpPr>
            <p:cNvPr id="24" name="Straight Connector 23"/>
            <p:cNvCxnSpPr/>
            <p:nvPr/>
          </p:nvCxnSpPr>
          <p:spPr>
            <a:xfrm>
              <a:off x="3440458" y="4700300"/>
              <a:ext cx="0" cy="695750"/>
            </a:xfrm>
            <a:prstGeom prst="line">
              <a:avLst/>
            </a:prstGeom>
            <a:noFill/>
            <a:ln w="38100" cap="rnd" cmpd="sng" algn="ctr">
              <a:solidFill>
                <a:srgbClr val="3D85CD"/>
              </a:solidFill>
              <a:prstDash val="sysDot"/>
              <a:headEnd type="none"/>
              <a:tailEnd type="oval"/>
            </a:ln>
            <a:effectLst/>
          </p:spPr>
        </p:cxnSp>
        <p:sp>
          <p:nvSpPr>
            <p:cNvPr id="25" name="Oval 24"/>
            <p:cNvSpPr/>
            <p:nvPr/>
          </p:nvSpPr>
          <p:spPr bwMode="auto">
            <a:xfrm>
              <a:off x="3257580"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Oval 25"/>
          <p:cNvSpPr/>
          <p:nvPr/>
        </p:nvSpPr>
        <p:spPr bwMode="auto">
          <a:xfrm>
            <a:off x="2086286" y="4321789"/>
            <a:ext cx="402193" cy="402193"/>
          </a:xfrm>
          <a:prstGeom prst="ellipse">
            <a:avLst/>
          </a:prstGeom>
          <a:solidFill>
            <a:srgbClr val="3D85CD"/>
          </a:solidFill>
          <a:ln w="76200" cap="flat" cmpd="sng" algn="ctr">
            <a:solidFill>
              <a:srgbClr val="3D85CD"/>
            </a:solidFill>
            <a:prstDash val="solid"/>
            <a:headEnd type="none" w="med" len="med"/>
            <a:tailEnd type="none" w="med" len="med"/>
          </a:ln>
          <a:effectLst/>
        </p:spPr>
        <p:txBody>
          <a:bodyPr rot="0" spcFirstLastPara="0" vertOverflow="overflow" horzOverflow="overflow" vert="horz" wrap="square" lIns="201942" tIns="149217" rIns="186521" bIns="11015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latin typeface="Segoe UI Light"/>
                <a:ea typeface="Segoe UI" pitchFamily="34" charset="0"/>
                <a:cs typeface="Segoe UI" pitchFamily="34" charset="0"/>
              </a:rPr>
              <a:t>3</a:t>
            </a:r>
          </a:p>
        </p:txBody>
      </p:sp>
      <p:grpSp>
        <p:nvGrpSpPr>
          <p:cNvPr id="27" name="Group 26"/>
          <p:cNvGrpSpPr/>
          <p:nvPr/>
        </p:nvGrpSpPr>
        <p:grpSpPr>
          <a:xfrm>
            <a:off x="6514102" y="4332883"/>
            <a:ext cx="1643920" cy="1869506"/>
            <a:chOff x="5882639" y="4345288"/>
            <a:chExt cx="1611833" cy="1833015"/>
          </a:xfrm>
        </p:grpSpPr>
        <p:cxnSp>
          <p:nvCxnSpPr>
            <p:cNvPr id="28" name="Straight Connector 27"/>
            <p:cNvCxnSpPr/>
            <p:nvPr/>
          </p:nvCxnSpPr>
          <p:spPr>
            <a:xfrm>
              <a:off x="6688555" y="4700300"/>
              <a:ext cx="0" cy="695750"/>
            </a:xfrm>
            <a:prstGeom prst="line">
              <a:avLst/>
            </a:prstGeom>
            <a:noFill/>
            <a:ln w="38100" cap="rnd" cmpd="sng" algn="ctr">
              <a:solidFill>
                <a:srgbClr val="3D85CD"/>
              </a:solidFill>
              <a:prstDash val="sysDot"/>
              <a:headEnd type="none"/>
              <a:tailEnd type="oval"/>
            </a:ln>
            <a:effectLst/>
          </p:spPr>
        </p:cxnSp>
        <p:sp>
          <p:nvSpPr>
            <p:cNvPr id="29" name="TextBox 28"/>
            <p:cNvSpPr txBox="1"/>
            <p:nvPr/>
          </p:nvSpPr>
          <p:spPr>
            <a:xfrm>
              <a:off x="5882639" y="5349003"/>
              <a:ext cx="1611833" cy="829300"/>
            </a:xfrm>
            <a:prstGeom prst="rect">
              <a:avLst/>
            </a:prstGeom>
            <a:noFill/>
          </p:spPr>
          <p:txBody>
            <a:bodyPr wrap="square" rtlCol="0" anchor="ctr" anchorCtr="0">
              <a:spAutoFit/>
            </a:bodyPr>
            <a:lstStyle/>
            <a:p>
              <a:pPr algn="ctr" defTabSz="932597">
                <a:defRPr/>
              </a:pPr>
              <a:r>
                <a:rPr lang="en-US" sz="1632" kern="0" dirty="0" err="1">
                  <a:gradFill>
                    <a:gsLst>
                      <a:gs pos="0">
                        <a:srgbClr val="FFFFFF"/>
                      </a:gs>
                      <a:gs pos="100000">
                        <a:srgbClr val="FFFFFF"/>
                      </a:gs>
                    </a:gsLst>
                    <a:lin ang="5400000" scaled="0"/>
                  </a:gradFill>
                  <a:cs typeface="Arial" pitchFamily="34" charset="0"/>
                </a:rPr>
                <a:t>Environnement</a:t>
              </a:r>
              <a:r>
                <a:rPr lang="en-US" sz="1632" kern="0" dirty="0">
                  <a:gradFill>
                    <a:gsLst>
                      <a:gs pos="0">
                        <a:srgbClr val="FFFFFF"/>
                      </a:gs>
                      <a:gs pos="100000">
                        <a:srgbClr val="FFFFFF"/>
                      </a:gs>
                    </a:gsLst>
                    <a:lin ang="5400000" scaled="0"/>
                  </a:gradFill>
                  <a:cs typeface="Arial" pitchFamily="34" charset="0"/>
                </a:rPr>
                <a:t> de </a:t>
              </a:r>
              <a:r>
                <a:rPr lang="en-US" sz="1632" kern="0" dirty="0" err="1">
                  <a:gradFill>
                    <a:gsLst>
                      <a:gs pos="0">
                        <a:srgbClr val="FFFFFF"/>
                      </a:gs>
                      <a:gs pos="100000">
                        <a:srgbClr val="FFFFFF"/>
                      </a:gs>
                    </a:gsLst>
                    <a:lin ang="5400000" scaled="0"/>
                  </a:gradFill>
                  <a:cs typeface="Arial" pitchFamily="34" charset="0"/>
                </a:rPr>
                <a:t>pré</a:t>
              </a:r>
              <a:r>
                <a:rPr lang="en-US" sz="1632" kern="0" dirty="0">
                  <a:gradFill>
                    <a:gsLst>
                      <a:gs pos="0">
                        <a:srgbClr val="FFFFFF"/>
                      </a:gs>
                      <a:gs pos="100000">
                        <a:srgbClr val="FFFFFF"/>
                      </a:gs>
                    </a:gsLst>
                    <a:lin ang="5400000" scaled="0"/>
                  </a:gradFill>
                  <a:cs typeface="Arial" pitchFamily="34" charset="0"/>
                </a:rPr>
                <a:t>-production</a:t>
              </a:r>
            </a:p>
          </p:txBody>
        </p:sp>
        <p:sp>
          <p:nvSpPr>
            <p:cNvPr id="30" name="Oval 29"/>
            <p:cNvSpPr/>
            <p:nvPr/>
          </p:nvSpPr>
          <p:spPr bwMode="auto">
            <a:xfrm>
              <a:off x="6505677"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 name="Group 30"/>
          <p:cNvGrpSpPr/>
          <p:nvPr/>
        </p:nvGrpSpPr>
        <p:grpSpPr>
          <a:xfrm>
            <a:off x="8145617" y="2973665"/>
            <a:ext cx="1347095" cy="1732257"/>
            <a:chOff x="8310879" y="3012600"/>
            <a:chExt cx="1320801" cy="1698445"/>
          </a:xfrm>
        </p:grpSpPr>
        <p:cxnSp>
          <p:nvCxnSpPr>
            <p:cNvPr id="32" name="Straight Connector 31"/>
            <p:cNvCxnSpPr/>
            <p:nvPr/>
          </p:nvCxnSpPr>
          <p:spPr>
            <a:xfrm flipV="1">
              <a:off x="8971279" y="3726229"/>
              <a:ext cx="0" cy="695750"/>
            </a:xfrm>
            <a:prstGeom prst="line">
              <a:avLst/>
            </a:prstGeom>
            <a:noFill/>
            <a:ln w="38100" cap="rnd" cmpd="sng" algn="ctr">
              <a:solidFill>
                <a:srgbClr val="3D85CD"/>
              </a:solidFill>
              <a:prstDash val="sysDot"/>
              <a:headEnd type="none"/>
              <a:tailEnd type="oval"/>
            </a:ln>
            <a:effectLst/>
          </p:spPr>
        </p:cxnSp>
        <p:sp>
          <p:nvSpPr>
            <p:cNvPr id="33" name="Oval 32"/>
            <p:cNvSpPr/>
            <p:nvPr/>
          </p:nvSpPr>
          <p:spPr bwMode="auto">
            <a:xfrm>
              <a:off x="8788401"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p:cNvSpPr txBox="1"/>
            <p:nvPr/>
          </p:nvSpPr>
          <p:spPr>
            <a:xfrm>
              <a:off x="8310879" y="3012600"/>
              <a:ext cx="1320801" cy="583043"/>
            </a:xfrm>
            <a:prstGeom prst="rect">
              <a:avLst/>
            </a:prstGeom>
            <a:noFill/>
          </p:spPr>
          <p:txBody>
            <a:bodyPr wrap="square" rtlCol="0" anchor="ctr" anchorCtr="0">
              <a:spAutoFit/>
            </a:bodyPr>
            <a:lstStyle/>
            <a:p>
              <a:pPr algn="ctr" defTabSz="932597">
                <a:defRPr/>
              </a:pPr>
              <a:r>
                <a:rPr lang="en-US" sz="1632" kern="0" dirty="0">
                  <a:gradFill>
                    <a:gsLst>
                      <a:gs pos="0">
                        <a:srgbClr val="FFFFFF"/>
                      </a:gs>
                      <a:gs pos="100000">
                        <a:srgbClr val="FFFFFF"/>
                      </a:gs>
                    </a:gsLst>
                    <a:lin ang="5400000" scaled="0"/>
                  </a:gradFill>
                  <a:latin typeface="Segoe UI"/>
                  <a:cs typeface="Arial" pitchFamily="34" charset="0"/>
                </a:rPr>
                <a:t>Staging</a:t>
              </a:r>
            </a:p>
            <a:p>
              <a:pPr algn="ctr" defTabSz="932597">
                <a:defRPr/>
              </a:pPr>
              <a:r>
                <a:rPr lang="en-US" sz="1632" kern="0" dirty="0">
                  <a:gradFill>
                    <a:gsLst>
                      <a:gs pos="0">
                        <a:srgbClr val="FFFFFF"/>
                      </a:gs>
                      <a:gs pos="100000">
                        <a:srgbClr val="FFFFFF"/>
                      </a:gs>
                    </a:gsLst>
                    <a:lin ang="5400000" scaled="0"/>
                  </a:gradFill>
                  <a:latin typeface="Segoe UI"/>
                  <a:cs typeface="Arial" pitchFamily="34" charset="0"/>
                </a:rPr>
                <a:t>environment</a:t>
              </a:r>
            </a:p>
          </p:txBody>
        </p:sp>
      </p:grpSp>
      <p:sp>
        <p:nvSpPr>
          <p:cNvPr id="35" name="Rectangle 34"/>
          <p:cNvSpPr/>
          <p:nvPr/>
        </p:nvSpPr>
        <p:spPr>
          <a:xfrm>
            <a:off x="10239529" y="4309996"/>
            <a:ext cx="2065224" cy="414353"/>
          </a:xfrm>
          <a:prstGeom prst="rect">
            <a:avLst/>
          </a:prstGeom>
        </p:spPr>
        <p:txBody>
          <a:bodyPr wrap="none">
            <a:spAutoFit/>
          </a:bodyPr>
          <a:lstStyle/>
          <a:p>
            <a:pPr defTabSz="951248"/>
            <a:r>
              <a:rPr lang="en-US" sz="2040" kern="0" dirty="0">
                <a:gradFill>
                  <a:gsLst>
                    <a:gs pos="0">
                      <a:srgbClr val="FFFFFF"/>
                    </a:gs>
                    <a:gs pos="100000">
                      <a:srgbClr val="FFFFFF"/>
                    </a:gs>
                  </a:gsLst>
                  <a:lin ang="5400000" scaled="0"/>
                </a:gradFill>
                <a:latin typeface="Segoe UI Semilight"/>
                <a:cs typeface="Arial" pitchFamily="34" charset="0"/>
              </a:rPr>
              <a:t>Monitor + Learn</a:t>
            </a:r>
            <a:endParaRPr lang="en-US" sz="2040" dirty="0">
              <a:gradFill>
                <a:gsLst>
                  <a:gs pos="0">
                    <a:srgbClr val="FFFFFF"/>
                  </a:gs>
                  <a:gs pos="100000">
                    <a:srgbClr val="FFFFFF"/>
                  </a:gs>
                </a:gsLst>
                <a:lin ang="5400000" scaled="0"/>
              </a:gradFill>
              <a:latin typeface="Segoe UI Semilight"/>
            </a:endParaRPr>
          </a:p>
        </p:txBody>
      </p:sp>
      <p:sp>
        <p:nvSpPr>
          <p:cNvPr id="38" name="Isosceles Triangle 37"/>
          <p:cNvSpPr/>
          <p:nvPr/>
        </p:nvSpPr>
        <p:spPr bwMode="auto">
          <a:xfrm rot="5400000" flipH="1">
            <a:off x="9698694" y="4304663"/>
            <a:ext cx="534302" cy="460604"/>
          </a:xfrm>
          <a:prstGeom prst="triangle">
            <a:avLst/>
          </a:prstGeom>
          <a:solidFill>
            <a:srgbClr val="0072C6"/>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p:cNvSpPr txBox="1"/>
          <p:nvPr/>
        </p:nvSpPr>
        <p:spPr>
          <a:xfrm>
            <a:off x="1336881" y="941362"/>
            <a:ext cx="10367755" cy="1410771"/>
          </a:xfrm>
          <a:prstGeom prst="rect">
            <a:avLst/>
          </a:prstGeom>
          <a:noFill/>
        </p:spPr>
        <p:txBody>
          <a:bodyPr wrap="square" rtlCol="0">
            <a:spAutoFit/>
          </a:bodyPr>
          <a:lstStyle/>
          <a:p>
            <a:pPr defTabSz="951248">
              <a:defRPr/>
            </a:pPr>
            <a:r>
              <a:rPr lang="fr-FR" sz="2856" kern="0" spc="20" dirty="0">
                <a:gradFill>
                  <a:gsLst>
                    <a:gs pos="31858">
                      <a:srgbClr val="FFFFFF"/>
                    </a:gs>
                    <a:gs pos="83000">
                      <a:srgbClr val="FFFFFF"/>
                    </a:gs>
                  </a:gsLst>
                  <a:lin ang="5400000" scaled="1"/>
                </a:gradFill>
                <a:latin typeface="Segoe UI Light"/>
                <a:cs typeface="Arial" pitchFamily="34" charset="0"/>
              </a:rPr>
              <a:t>Lorsque tous les tests passent, la construction est déployée dans les environnements de test pour chaque étape du processus de publication</a:t>
            </a:r>
            <a:endParaRPr lang="en-US" sz="2856" kern="0" spc="20" dirty="0">
              <a:gradFill>
                <a:gsLst>
                  <a:gs pos="31858">
                    <a:srgbClr val="FFFFFF"/>
                  </a:gs>
                  <a:gs pos="83000">
                    <a:srgbClr val="FFFFFF"/>
                  </a:gs>
                </a:gsLst>
                <a:lin ang="5400000" scaled="1"/>
              </a:gradFill>
              <a:latin typeface="Segoe UI Light"/>
              <a:cs typeface="Arial" pitchFamily="34" charset="0"/>
            </a:endParaRPr>
          </a:p>
        </p:txBody>
      </p:sp>
      <p:sp>
        <p:nvSpPr>
          <p:cNvPr id="41" name="Title 3"/>
          <p:cNvSpPr txBox="1">
            <a:spLocks/>
          </p:cNvSpPr>
          <p:nvPr/>
        </p:nvSpPr>
        <p:spPr>
          <a:xfrm>
            <a:off x="1315687" y="292082"/>
            <a:ext cx="9254700"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en-US" spc="-102" dirty="0">
                <a:solidFill>
                  <a:srgbClr val="FFFFFF"/>
                </a:solidFill>
                <a:latin typeface="Segoe UI Light"/>
              </a:rPr>
              <a:t>Release</a:t>
            </a:r>
          </a:p>
        </p:txBody>
      </p:sp>
      <p:pic>
        <p:nvPicPr>
          <p:cNvPr id="42" name="Picture 41" descr="DevOpsGraphic_v6-04.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 y="116575"/>
            <a:ext cx="1662254" cy="1476622"/>
          </a:xfrm>
          <a:prstGeom prst="rect">
            <a:avLst/>
          </a:prstGeom>
        </p:spPr>
      </p:pic>
    </p:spTree>
    <p:extLst>
      <p:ext uri="{BB962C8B-B14F-4D97-AF65-F5344CB8AC3E}">
        <p14:creationId xmlns:p14="http://schemas.microsoft.com/office/powerpoint/2010/main" val="2555612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8"/>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down)">
                                      <p:cBhvr>
                                        <p:cTn id="9" dur="500"/>
                                        <p:tgtEl>
                                          <p:spTgt spid="9"/>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2" presetClass="entr" presetSubtype="4"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ppt_y</p:attrName>
                                        </p:attrNameLst>
                                      </p:cBhvr>
                                      <p:tavLst>
                                        <p:tav tm="0">
                                          <p:val>
                                            <p:strVal val="#ppt_y+#ppt_h*1.125000"/>
                                          </p:val>
                                        </p:tav>
                                        <p:tav tm="100000">
                                          <p:val>
                                            <p:strVal val="#ppt_y"/>
                                          </p:val>
                                        </p:tav>
                                      </p:tavLst>
                                    </p:anim>
                                    <p:animEffect transition="in" filter="wipe(up)">
                                      <p:cBhvr>
                                        <p:cTn id="38" dur="500"/>
                                        <p:tgtEl>
                                          <p:spTgt spid="11"/>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par>
                          <p:cTn id="46" fill="hold">
                            <p:stCondLst>
                              <p:cond delay="5500"/>
                            </p:stCondLst>
                            <p:childTnLst>
                              <p:par>
                                <p:cTn id="47" presetID="10" presetClass="entr" presetSubtype="0" fill="hold" grpId="0" nodeType="afterEffect">
                                  <p:stCondLst>
                                    <p:cond delay="50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26" grpId="0" animBg="1"/>
      <p:bldP spid="35"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881" y="941362"/>
            <a:ext cx="9678611" cy="1410771"/>
          </a:xfrm>
          <a:prstGeom prst="rect">
            <a:avLst/>
          </a:prstGeom>
          <a:noFill/>
        </p:spPr>
        <p:txBody>
          <a:bodyPr wrap="square" rtlCol="0">
            <a:spAutoFit/>
          </a:bodyPr>
          <a:lstStyle/>
          <a:p>
            <a:pPr defTabSz="951248">
              <a:defRPr/>
            </a:pPr>
            <a:r>
              <a:rPr lang="fr-FR" sz="2856" kern="0" spc="20" dirty="0">
                <a:gradFill>
                  <a:gsLst>
                    <a:gs pos="31858">
                      <a:srgbClr val="FFFFFF"/>
                    </a:gs>
                    <a:gs pos="83000">
                      <a:srgbClr val="FFFFFF"/>
                    </a:gs>
                  </a:gsLst>
                  <a:lin ang="5400000" scaled="1"/>
                </a:gradFill>
                <a:latin typeface="Segoe UI Light"/>
                <a:cs typeface="Arial" pitchFamily="34" charset="0"/>
              </a:rPr>
              <a:t>Apprenez et comprenez comment les utilisateurs utilisent votre application, comment elle réagit et corrigez rapidement les problèmes et les bugs</a:t>
            </a:r>
            <a:endParaRPr lang="en-US" sz="2856" kern="0" spc="20" dirty="0">
              <a:gradFill>
                <a:gsLst>
                  <a:gs pos="31858">
                    <a:srgbClr val="FFFFFF"/>
                  </a:gs>
                  <a:gs pos="83000">
                    <a:srgbClr val="FFFFFF"/>
                  </a:gs>
                </a:gsLst>
                <a:lin ang="5400000" scaled="1"/>
              </a:gradFill>
              <a:latin typeface="Segoe UI Light"/>
              <a:cs typeface="Arial" pitchFamily="34" charset="0"/>
            </a:endParaRPr>
          </a:p>
        </p:txBody>
      </p:sp>
      <p:sp>
        <p:nvSpPr>
          <p:cNvPr id="3" name="Title 3"/>
          <p:cNvSpPr txBox="1">
            <a:spLocks/>
          </p:cNvSpPr>
          <p:nvPr/>
        </p:nvSpPr>
        <p:spPr>
          <a:xfrm>
            <a:off x="1315687" y="292082"/>
            <a:ext cx="9254700"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en-US" spc="-102" dirty="0">
                <a:solidFill>
                  <a:srgbClr val="FFFFFF"/>
                </a:solidFill>
                <a:latin typeface="Segoe UI Light"/>
              </a:rPr>
              <a:t>Monitor + Learn</a:t>
            </a:r>
          </a:p>
        </p:txBody>
      </p:sp>
      <p:sp>
        <p:nvSpPr>
          <p:cNvPr id="51" name="Rectangle 50"/>
          <p:cNvSpPr/>
          <p:nvPr/>
        </p:nvSpPr>
        <p:spPr bwMode="auto">
          <a:xfrm rot="16200000" flipV="1">
            <a:off x="4855715" y="3501554"/>
            <a:ext cx="2937333" cy="73433"/>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rot="5400000" flipV="1">
            <a:off x="5909439" y="2437201"/>
            <a:ext cx="828982" cy="73586"/>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5400000" flipV="1">
            <a:off x="5909439" y="3343900"/>
            <a:ext cx="828982" cy="73586"/>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rot="5400000" flipV="1">
            <a:off x="5909437" y="4354218"/>
            <a:ext cx="828982" cy="73586"/>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2186" y="4982925"/>
            <a:ext cx="4538558" cy="4538558"/>
          </a:xfrm>
          <a:prstGeom prst="rect">
            <a:avLst/>
          </a:prstGeom>
        </p:spPr>
      </p:pic>
      <p:sp>
        <p:nvSpPr>
          <p:cNvPr id="56" name="Freeform 13"/>
          <p:cNvSpPr>
            <a:spLocks/>
          </p:cNvSpPr>
          <p:nvPr/>
        </p:nvSpPr>
        <p:spPr bwMode="auto">
          <a:xfrm>
            <a:off x="6281409" y="4900886"/>
            <a:ext cx="2350938" cy="23509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57" name="Oval 56"/>
          <p:cNvSpPr/>
          <p:nvPr/>
        </p:nvSpPr>
        <p:spPr bwMode="auto">
          <a:xfrm>
            <a:off x="6144962" y="4766639"/>
            <a:ext cx="349726" cy="349726"/>
          </a:xfrm>
          <a:prstGeom prst="ellipse">
            <a:avLst/>
          </a:prstGeom>
          <a:solidFill>
            <a:srgbClr val="F6931A"/>
          </a:solidFill>
          <a:ln w="76200" cap="flat" cmpd="sng" algn="ctr">
            <a:solidFill>
              <a:srgbClr val="F6931A"/>
            </a:solidFill>
            <a:prstDash val="solid"/>
            <a:headEnd type="none" w="med" len="med"/>
            <a:tailEnd type="none" w="med" len="med"/>
          </a:ln>
          <a:effectLst/>
        </p:spPr>
        <p:txBody>
          <a:bodyPr rot="0" spcFirstLastPara="0" vertOverflow="overflow" horzOverflow="overflow" vert="horz" wrap="square" lIns="146867" tIns="149217" rIns="186521" bIns="11015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latin typeface="Segoe UI Light"/>
                <a:ea typeface="Segoe UI" pitchFamily="34" charset="0"/>
                <a:cs typeface="Segoe UI" pitchFamily="34" charset="0"/>
              </a:rPr>
              <a:t>4</a:t>
            </a:r>
          </a:p>
        </p:txBody>
      </p:sp>
      <p:grpSp>
        <p:nvGrpSpPr>
          <p:cNvPr id="58" name="Group 57"/>
          <p:cNvGrpSpPr/>
          <p:nvPr/>
        </p:nvGrpSpPr>
        <p:grpSpPr>
          <a:xfrm>
            <a:off x="6137220" y="3714072"/>
            <a:ext cx="5473896" cy="373038"/>
            <a:chOff x="6016564" y="3641577"/>
            <a:chExt cx="5367052" cy="365757"/>
          </a:xfrm>
        </p:grpSpPr>
        <p:cxnSp>
          <p:nvCxnSpPr>
            <p:cNvPr id="59" name="Straight Connector 58"/>
            <p:cNvCxnSpPr/>
            <p:nvPr/>
          </p:nvCxnSpPr>
          <p:spPr>
            <a:xfrm rot="16200000">
              <a:off x="6798172" y="3476581"/>
              <a:ext cx="0" cy="695750"/>
            </a:xfrm>
            <a:prstGeom prst="line">
              <a:avLst/>
            </a:prstGeom>
            <a:noFill/>
            <a:ln w="38100" cap="rnd" cmpd="sng" algn="ctr">
              <a:solidFill>
                <a:srgbClr val="F6931A"/>
              </a:solidFill>
              <a:prstDash val="sysDot"/>
              <a:headEnd type="none"/>
              <a:tailEnd type="oval"/>
            </a:ln>
            <a:effectLst/>
          </p:spPr>
        </p:cxnSp>
        <p:sp>
          <p:nvSpPr>
            <p:cNvPr id="60" name="TextBox 59"/>
            <p:cNvSpPr txBox="1"/>
            <p:nvPr/>
          </p:nvSpPr>
          <p:spPr>
            <a:xfrm>
              <a:off x="7252267" y="3682277"/>
              <a:ext cx="4131349" cy="312073"/>
            </a:xfrm>
            <a:prstGeom prst="rect">
              <a:avLst/>
            </a:prstGeom>
            <a:noFill/>
          </p:spPr>
          <p:txBody>
            <a:bodyPr wrap="square" rtlCol="0">
              <a:spAutoFit/>
            </a:bodyPr>
            <a:lstStyle/>
            <a:p>
              <a:pPr defTabSz="932597">
                <a:defRPr/>
              </a:pPr>
              <a:r>
                <a:rPr lang="en-US" sz="1428" kern="0" dirty="0">
                  <a:gradFill>
                    <a:gsLst>
                      <a:gs pos="0">
                        <a:srgbClr val="FFFFFF"/>
                      </a:gs>
                      <a:gs pos="100000">
                        <a:srgbClr val="FFFFFF"/>
                      </a:gs>
                    </a:gsLst>
                    <a:lin ang="5400000" scaled="0"/>
                  </a:gradFill>
                  <a:latin typeface="Segoe UI"/>
                  <a:cs typeface="Arial" pitchFamily="34" charset="0"/>
                </a:rPr>
                <a:t>Monitor</a:t>
              </a:r>
              <a:endParaRPr lang="en-US" sz="1428" b="1" kern="0" dirty="0">
                <a:gradFill>
                  <a:gsLst>
                    <a:gs pos="0">
                      <a:srgbClr val="FFFFFF"/>
                    </a:gs>
                    <a:gs pos="100000">
                      <a:srgbClr val="FFFFFF"/>
                    </a:gs>
                  </a:gsLst>
                  <a:lin ang="5400000" scaled="0"/>
                </a:gradFill>
                <a:latin typeface="Segoe UI"/>
                <a:cs typeface="Arial" pitchFamily="34" charset="0"/>
              </a:endParaRPr>
            </a:p>
          </p:txBody>
        </p:sp>
        <p:sp>
          <p:nvSpPr>
            <p:cNvPr id="61" name="Oval 60"/>
            <p:cNvSpPr/>
            <p:nvPr/>
          </p:nvSpPr>
          <p:spPr bwMode="auto">
            <a:xfrm rot="16200000">
              <a:off x="6016564" y="3641577"/>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2" name="Group 61"/>
          <p:cNvGrpSpPr/>
          <p:nvPr/>
        </p:nvGrpSpPr>
        <p:grpSpPr>
          <a:xfrm>
            <a:off x="1947183" y="2714356"/>
            <a:ext cx="4563074" cy="373038"/>
            <a:chOff x="1908312" y="2661375"/>
            <a:chExt cx="4474008" cy="365757"/>
          </a:xfrm>
        </p:grpSpPr>
        <p:cxnSp>
          <p:nvCxnSpPr>
            <p:cNvPr id="63" name="Straight Connector 62"/>
            <p:cNvCxnSpPr/>
            <p:nvPr/>
          </p:nvCxnSpPr>
          <p:spPr>
            <a:xfrm rot="5400000" flipH="1">
              <a:off x="5740749" y="2496378"/>
              <a:ext cx="0" cy="695750"/>
            </a:xfrm>
            <a:prstGeom prst="line">
              <a:avLst/>
            </a:prstGeom>
            <a:noFill/>
            <a:ln w="38100" cap="rnd" cmpd="sng" algn="ctr">
              <a:solidFill>
                <a:srgbClr val="F6931A"/>
              </a:solidFill>
              <a:prstDash val="sysDot"/>
              <a:headEnd type="none"/>
              <a:tailEnd type="oval"/>
            </a:ln>
            <a:effectLst/>
          </p:spPr>
        </p:cxnSp>
        <p:sp>
          <p:nvSpPr>
            <p:cNvPr id="64" name="Oval 63"/>
            <p:cNvSpPr/>
            <p:nvPr/>
          </p:nvSpPr>
          <p:spPr bwMode="auto">
            <a:xfrm rot="16200000">
              <a:off x="6016563" y="2661375"/>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p:cNvSpPr txBox="1"/>
            <p:nvPr/>
          </p:nvSpPr>
          <p:spPr>
            <a:xfrm>
              <a:off x="1908312" y="2690936"/>
              <a:ext cx="3407259" cy="312073"/>
            </a:xfrm>
            <a:prstGeom prst="rect">
              <a:avLst/>
            </a:prstGeom>
            <a:noFill/>
          </p:spPr>
          <p:txBody>
            <a:bodyPr wrap="square" rtlCol="0">
              <a:spAutoFit/>
            </a:bodyPr>
            <a:lstStyle/>
            <a:p>
              <a:pPr algn="r" defTabSz="932597">
                <a:defRPr/>
              </a:pPr>
              <a:r>
                <a:rPr lang="en-US" sz="1428" kern="0" dirty="0">
                  <a:gradFill>
                    <a:gsLst>
                      <a:gs pos="0">
                        <a:srgbClr val="FFFFFF"/>
                      </a:gs>
                      <a:gs pos="100000">
                        <a:srgbClr val="FFFFFF"/>
                      </a:gs>
                    </a:gsLst>
                    <a:lin ang="5400000" scaled="0"/>
                  </a:gradFill>
                  <a:latin typeface="Segoe UI"/>
                  <a:cs typeface="Arial" pitchFamily="34" charset="0"/>
                </a:rPr>
                <a:t>Feedback</a:t>
              </a:r>
              <a:endParaRPr lang="en-US" sz="1428" b="1" kern="0" dirty="0">
                <a:gradFill>
                  <a:gsLst>
                    <a:gs pos="0">
                      <a:srgbClr val="FFFFFF"/>
                    </a:gs>
                    <a:gs pos="100000">
                      <a:srgbClr val="FFFFFF"/>
                    </a:gs>
                  </a:gsLst>
                  <a:lin ang="5400000" scaled="0"/>
                </a:gradFill>
                <a:latin typeface="Segoe UI Light"/>
                <a:cs typeface="Arial" pitchFamily="34" charset="0"/>
              </a:endParaRPr>
            </a:p>
          </p:txBody>
        </p:sp>
      </p:grpSp>
      <p:sp>
        <p:nvSpPr>
          <p:cNvPr id="66" name="Rectangle 65"/>
          <p:cNvSpPr/>
          <p:nvPr/>
        </p:nvSpPr>
        <p:spPr>
          <a:xfrm>
            <a:off x="6652540" y="2081831"/>
            <a:ext cx="3567002" cy="406265"/>
          </a:xfrm>
          <a:prstGeom prst="rect">
            <a:avLst/>
          </a:prstGeom>
        </p:spPr>
        <p:txBody>
          <a:bodyPr wrap="none">
            <a:spAutoFit/>
          </a:bodyPr>
          <a:lstStyle/>
          <a:p>
            <a:pPr defTabSz="951248"/>
            <a:r>
              <a:rPr lang="en-US" sz="2040" kern="0" dirty="0" err="1">
                <a:gradFill>
                  <a:gsLst>
                    <a:gs pos="0">
                      <a:srgbClr val="FFFFFF"/>
                    </a:gs>
                    <a:gs pos="100000">
                      <a:srgbClr val="FFFFFF"/>
                    </a:gs>
                  </a:gsLst>
                  <a:lin ang="5400000" scaled="0"/>
                </a:gradFill>
                <a:latin typeface="Segoe UI Semilight"/>
                <a:cs typeface="Arial" pitchFamily="34" charset="0"/>
              </a:rPr>
              <a:t>Planifiez</a:t>
            </a:r>
            <a:r>
              <a:rPr lang="en-US" sz="2040" kern="0" dirty="0">
                <a:gradFill>
                  <a:gsLst>
                    <a:gs pos="0">
                      <a:srgbClr val="FFFFFF"/>
                    </a:gs>
                    <a:gs pos="100000">
                      <a:srgbClr val="FFFFFF"/>
                    </a:gs>
                  </a:gsLst>
                  <a:lin ang="5400000" scaled="0"/>
                </a:gradFill>
                <a:latin typeface="Segoe UI Semilight"/>
                <a:cs typeface="Arial" pitchFamily="34" charset="0"/>
              </a:rPr>
              <a:t> la </a:t>
            </a:r>
            <a:r>
              <a:rPr lang="en-US" sz="2040" kern="0" dirty="0" err="1">
                <a:gradFill>
                  <a:gsLst>
                    <a:gs pos="0">
                      <a:srgbClr val="FFFFFF"/>
                    </a:gs>
                    <a:gs pos="100000">
                      <a:srgbClr val="FFFFFF"/>
                    </a:gs>
                  </a:gsLst>
                  <a:lin ang="5400000" scaled="0"/>
                </a:gradFill>
                <a:latin typeface="Segoe UI Semilight"/>
                <a:cs typeface="Arial" pitchFamily="34" charset="0"/>
              </a:rPr>
              <a:t>prochaine</a:t>
            </a:r>
            <a:r>
              <a:rPr lang="en-US" sz="2040" kern="0" dirty="0">
                <a:gradFill>
                  <a:gsLst>
                    <a:gs pos="0">
                      <a:srgbClr val="FFFFFF"/>
                    </a:gs>
                    <a:gs pos="100000">
                      <a:srgbClr val="FFFFFF"/>
                    </a:gs>
                  </a:gsLst>
                  <a:lin ang="5400000" scaled="0"/>
                </a:gradFill>
                <a:latin typeface="Segoe UI Semilight"/>
                <a:cs typeface="Arial" pitchFamily="34" charset="0"/>
              </a:rPr>
              <a:t> </a:t>
            </a:r>
            <a:r>
              <a:rPr lang="en-US" sz="2040" kern="0" dirty="0" err="1">
                <a:gradFill>
                  <a:gsLst>
                    <a:gs pos="0">
                      <a:srgbClr val="FFFFFF"/>
                    </a:gs>
                    <a:gs pos="100000">
                      <a:srgbClr val="FFFFFF"/>
                    </a:gs>
                  </a:gsLst>
                  <a:lin ang="5400000" scaled="0"/>
                </a:gradFill>
                <a:latin typeface="Segoe UI Semilight"/>
                <a:cs typeface="Arial" pitchFamily="34" charset="0"/>
              </a:rPr>
              <a:t>itération</a:t>
            </a:r>
            <a:endParaRPr lang="en-US" sz="2040" dirty="0">
              <a:gradFill>
                <a:gsLst>
                  <a:gs pos="0">
                    <a:srgbClr val="FFFFFF"/>
                  </a:gs>
                  <a:gs pos="100000">
                    <a:srgbClr val="FFFFFF"/>
                  </a:gs>
                </a:gsLst>
                <a:lin ang="5400000" scaled="0"/>
              </a:gradFill>
              <a:latin typeface="Segoe UI Semilight"/>
            </a:endParaRPr>
          </a:p>
        </p:txBody>
      </p:sp>
      <p:sp>
        <p:nvSpPr>
          <p:cNvPr id="67" name="Isosceles Triangle 66"/>
          <p:cNvSpPr/>
          <p:nvPr/>
        </p:nvSpPr>
        <p:spPr bwMode="auto">
          <a:xfrm rot="10800000" flipV="1">
            <a:off x="6064863" y="1750427"/>
            <a:ext cx="520315" cy="448547"/>
          </a:xfrm>
          <a:prstGeom prst="triangle">
            <a:avLst/>
          </a:prstGeom>
          <a:solidFill>
            <a:srgbClr val="404040">
              <a:lumMod val="20000"/>
              <a:lumOff val="80000"/>
            </a:srgbClr>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Isosceles Triangle 67"/>
          <p:cNvSpPr/>
          <p:nvPr/>
        </p:nvSpPr>
        <p:spPr bwMode="auto">
          <a:xfrm rot="10800000" flipV="1">
            <a:off x="6064863" y="1750427"/>
            <a:ext cx="520315" cy="448547"/>
          </a:xfrm>
          <a:prstGeom prst="triangle">
            <a:avLst/>
          </a:prstGeom>
          <a:solidFill>
            <a:srgbClr val="F6931A"/>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2" name="Group 81"/>
          <p:cNvGrpSpPr/>
          <p:nvPr/>
        </p:nvGrpSpPr>
        <p:grpSpPr>
          <a:xfrm>
            <a:off x="409283" y="492206"/>
            <a:ext cx="953866" cy="577279"/>
            <a:chOff x="7302500" y="1771650"/>
            <a:chExt cx="1282700" cy="776288"/>
          </a:xfrm>
        </p:grpSpPr>
        <p:sp>
          <p:nvSpPr>
            <p:cNvPr id="83" name="Freeform 28"/>
            <p:cNvSpPr>
              <a:spLocks/>
            </p:cNvSpPr>
            <p:nvPr/>
          </p:nvSpPr>
          <p:spPr bwMode="auto">
            <a:xfrm>
              <a:off x="7302500" y="1771650"/>
              <a:ext cx="1127125" cy="755650"/>
            </a:xfrm>
            <a:custGeom>
              <a:avLst/>
              <a:gdLst>
                <a:gd name="T0" fmla="*/ 1311 w 1311"/>
                <a:gd name="T1" fmla="*/ 828 h 878"/>
                <a:gd name="T2" fmla="*/ 1311 w 1311"/>
                <a:gd name="T3" fmla="*/ 828 h 878"/>
                <a:gd name="T4" fmla="*/ 1260 w 1311"/>
                <a:gd name="T5" fmla="*/ 878 h 878"/>
                <a:gd name="T6" fmla="*/ 50 w 1311"/>
                <a:gd name="T7" fmla="*/ 878 h 878"/>
                <a:gd name="T8" fmla="*/ 0 w 1311"/>
                <a:gd name="T9" fmla="*/ 828 h 878"/>
                <a:gd name="T10" fmla="*/ 0 w 1311"/>
                <a:gd name="T11" fmla="*/ 51 h 878"/>
                <a:gd name="T12" fmla="*/ 50 w 1311"/>
                <a:gd name="T13" fmla="*/ 0 h 878"/>
                <a:gd name="T14" fmla="*/ 1260 w 1311"/>
                <a:gd name="T15" fmla="*/ 0 h 878"/>
                <a:gd name="T16" fmla="*/ 1311 w 1311"/>
                <a:gd name="T17" fmla="*/ 51 h 878"/>
                <a:gd name="T18" fmla="*/ 1311 w 1311"/>
                <a:gd name="T19" fmla="*/ 82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1" h="878">
                  <a:moveTo>
                    <a:pt x="1311" y="828"/>
                  </a:moveTo>
                  <a:lnTo>
                    <a:pt x="1311" y="828"/>
                  </a:lnTo>
                  <a:cubicBezTo>
                    <a:pt x="1311" y="856"/>
                    <a:pt x="1288" y="878"/>
                    <a:pt x="1260" y="878"/>
                  </a:cubicBezTo>
                  <a:lnTo>
                    <a:pt x="50" y="878"/>
                  </a:lnTo>
                  <a:cubicBezTo>
                    <a:pt x="22" y="878"/>
                    <a:pt x="0" y="856"/>
                    <a:pt x="0" y="828"/>
                  </a:cubicBezTo>
                  <a:lnTo>
                    <a:pt x="0" y="51"/>
                  </a:lnTo>
                  <a:cubicBezTo>
                    <a:pt x="0" y="23"/>
                    <a:pt x="22" y="0"/>
                    <a:pt x="50" y="0"/>
                  </a:cubicBezTo>
                  <a:lnTo>
                    <a:pt x="1260" y="0"/>
                  </a:lnTo>
                  <a:cubicBezTo>
                    <a:pt x="1288" y="0"/>
                    <a:pt x="1311" y="23"/>
                    <a:pt x="1311" y="51"/>
                  </a:cubicBezTo>
                  <a:lnTo>
                    <a:pt x="1311" y="828"/>
                  </a:ln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4" name="Freeform 29"/>
            <p:cNvSpPr>
              <a:spLocks/>
            </p:cNvSpPr>
            <p:nvPr/>
          </p:nvSpPr>
          <p:spPr bwMode="auto">
            <a:xfrm>
              <a:off x="7386638" y="1851025"/>
              <a:ext cx="958850" cy="558800"/>
            </a:xfrm>
            <a:custGeom>
              <a:avLst/>
              <a:gdLst>
                <a:gd name="T0" fmla="*/ 0 w 1115"/>
                <a:gd name="T1" fmla="*/ 0 h 649"/>
                <a:gd name="T2" fmla="*/ 0 w 1115"/>
                <a:gd name="T3" fmla="*/ 0 h 649"/>
                <a:gd name="T4" fmla="*/ 1115 w 1115"/>
                <a:gd name="T5" fmla="*/ 0 h 649"/>
                <a:gd name="T6" fmla="*/ 1115 w 1115"/>
                <a:gd name="T7" fmla="*/ 649 h 649"/>
                <a:gd name="T8" fmla="*/ 0 w 1115"/>
                <a:gd name="T9" fmla="*/ 649 h 649"/>
                <a:gd name="T10" fmla="*/ 0 w 1115"/>
                <a:gd name="T11" fmla="*/ 0 h 649"/>
              </a:gdLst>
              <a:ahLst/>
              <a:cxnLst>
                <a:cxn ang="0">
                  <a:pos x="T0" y="T1"/>
                </a:cxn>
                <a:cxn ang="0">
                  <a:pos x="T2" y="T3"/>
                </a:cxn>
                <a:cxn ang="0">
                  <a:pos x="T4" y="T5"/>
                </a:cxn>
                <a:cxn ang="0">
                  <a:pos x="T6" y="T7"/>
                </a:cxn>
                <a:cxn ang="0">
                  <a:pos x="T8" y="T9"/>
                </a:cxn>
                <a:cxn ang="0">
                  <a:pos x="T10" y="T11"/>
                </a:cxn>
              </a:cxnLst>
              <a:rect l="0" t="0" r="r" b="b"/>
              <a:pathLst>
                <a:path w="1115" h="649">
                  <a:moveTo>
                    <a:pt x="0" y="0"/>
                  </a:moveTo>
                  <a:lnTo>
                    <a:pt x="0" y="0"/>
                  </a:lnTo>
                  <a:lnTo>
                    <a:pt x="1115" y="0"/>
                  </a:lnTo>
                  <a:lnTo>
                    <a:pt x="1115" y="649"/>
                  </a:lnTo>
                  <a:lnTo>
                    <a:pt x="0" y="649"/>
                  </a:lnTo>
                  <a:lnTo>
                    <a:pt x="0" y="0"/>
                  </a:lnTo>
                  <a:close/>
                </a:path>
              </a:pathLst>
            </a:custGeom>
            <a:solidFill>
              <a:srgbClr val="FBE1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5" name="Freeform 30"/>
            <p:cNvSpPr>
              <a:spLocks/>
            </p:cNvSpPr>
            <p:nvPr/>
          </p:nvSpPr>
          <p:spPr bwMode="auto">
            <a:xfrm>
              <a:off x="7831138" y="2447925"/>
              <a:ext cx="44450"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solidFill>
              <a:srgbClr val="FEFEFE"/>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6" name="Freeform 31"/>
            <p:cNvSpPr>
              <a:spLocks/>
            </p:cNvSpPr>
            <p:nvPr/>
          </p:nvSpPr>
          <p:spPr bwMode="auto">
            <a:xfrm>
              <a:off x="7577138" y="2127250"/>
              <a:ext cx="114300" cy="274638"/>
            </a:xfrm>
            <a:custGeom>
              <a:avLst/>
              <a:gdLst>
                <a:gd name="T0" fmla="*/ 0 w 132"/>
                <a:gd name="T1" fmla="*/ 0 h 318"/>
                <a:gd name="T2" fmla="*/ 0 w 132"/>
                <a:gd name="T3" fmla="*/ 0 h 318"/>
                <a:gd name="T4" fmla="*/ 132 w 132"/>
                <a:gd name="T5" fmla="*/ 0 h 318"/>
                <a:gd name="T6" fmla="*/ 132 w 132"/>
                <a:gd name="T7" fmla="*/ 318 h 318"/>
                <a:gd name="T8" fmla="*/ 0 w 132"/>
                <a:gd name="T9" fmla="*/ 318 h 318"/>
                <a:gd name="T10" fmla="*/ 0 w 132"/>
                <a:gd name="T11" fmla="*/ 0 h 318"/>
              </a:gdLst>
              <a:ahLst/>
              <a:cxnLst>
                <a:cxn ang="0">
                  <a:pos x="T0" y="T1"/>
                </a:cxn>
                <a:cxn ang="0">
                  <a:pos x="T2" y="T3"/>
                </a:cxn>
                <a:cxn ang="0">
                  <a:pos x="T4" y="T5"/>
                </a:cxn>
                <a:cxn ang="0">
                  <a:pos x="T6" y="T7"/>
                </a:cxn>
                <a:cxn ang="0">
                  <a:pos x="T8" y="T9"/>
                </a:cxn>
                <a:cxn ang="0">
                  <a:pos x="T10" y="T11"/>
                </a:cxn>
              </a:cxnLst>
              <a:rect l="0" t="0" r="r" b="b"/>
              <a:pathLst>
                <a:path w="132" h="318">
                  <a:moveTo>
                    <a:pt x="0" y="0"/>
                  </a:moveTo>
                  <a:lnTo>
                    <a:pt x="0" y="0"/>
                  </a:lnTo>
                  <a:lnTo>
                    <a:pt x="132" y="0"/>
                  </a:lnTo>
                  <a:lnTo>
                    <a:pt x="132" y="318"/>
                  </a:lnTo>
                  <a:lnTo>
                    <a:pt x="0" y="318"/>
                  </a:lnTo>
                  <a:lnTo>
                    <a:pt x="0" y="0"/>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7" name="Freeform 32"/>
            <p:cNvSpPr>
              <a:spLocks/>
            </p:cNvSpPr>
            <p:nvPr/>
          </p:nvSpPr>
          <p:spPr bwMode="auto">
            <a:xfrm>
              <a:off x="7729538" y="2041525"/>
              <a:ext cx="114300" cy="360363"/>
            </a:xfrm>
            <a:custGeom>
              <a:avLst/>
              <a:gdLst>
                <a:gd name="T0" fmla="*/ 0 w 132"/>
                <a:gd name="T1" fmla="*/ 0 h 418"/>
                <a:gd name="T2" fmla="*/ 0 w 132"/>
                <a:gd name="T3" fmla="*/ 0 h 418"/>
                <a:gd name="T4" fmla="*/ 132 w 132"/>
                <a:gd name="T5" fmla="*/ 0 h 418"/>
                <a:gd name="T6" fmla="*/ 132 w 132"/>
                <a:gd name="T7" fmla="*/ 418 h 418"/>
                <a:gd name="T8" fmla="*/ 0 w 132"/>
                <a:gd name="T9" fmla="*/ 418 h 418"/>
                <a:gd name="T10" fmla="*/ 0 w 132"/>
                <a:gd name="T11" fmla="*/ 0 h 418"/>
              </a:gdLst>
              <a:ahLst/>
              <a:cxnLst>
                <a:cxn ang="0">
                  <a:pos x="T0" y="T1"/>
                </a:cxn>
                <a:cxn ang="0">
                  <a:pos x="T2" y="T3"/>
                </a:cxn>
                <a:cxn ang="0">
                  <a:pos x="T4" y="T5"/>
                </a:cxn>
                <a:cxn ang="0">
                  <a:pos x="T6" y="T7"/>
                </a:cxn>
                <a:cxn ang="0">
                  <a:pos x="T8" y="T9"/>
                </a:cxn>
                <a:cxn ang="0">
                  <a:pos x="T10" y="T11"/>
                </a:cxn>
              </a:cxnLst>
              <a:rect l="0" t="0" r="r" b="b"/>
              <a:pathLst>
                <a:path w="132" h="418">
                  <a:moveTo>
                    <a:pt x="0" y="0"/>
                  </a:moveTo>
                  <a:lnTo>
                    <a:pt x="0" y="0"/>
                  </a:lnTo>
                  <a:lnTo>
                    <a:pt x="132" y="0"/>
                  </a:lnTo>
                  <a:lnTo>
                    <a:pt x="132" y="418"/>
                  </a:lnTo>
                  <a:lnTo>
                    <a:pt x="0" y="418"/>
                  </a:lnTo>
                  <a:lnTo>
                    <a:pt x="0" y="0"/>
                  </a:ln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8" name="Freeform 33"/>
            <p:cNvSpPr>
              <a:spLocks/>
            </p:cNvSpPr>
            <p:nvPr/>
          </p:nvSpPr>
          <p:spPr bwMode="auto">
            <a:xfrm>
              <a:off x="7883525" y="2095500"/>
              <a:ext cx="114300" cy="306388"/>
            </a:xfrm>
            <a:custGeom>
              <a:avLst/>
              <a:gdLst>
                <a:gd name="T0" fmla="*/ 0 w 132"/>
                <a:gd name="T1" fmla="*/ 0 h 356"/>
                <a:gd name="T2" fmla="*/ 0 w 132"/>
                <a:gd name="T3" fmla="*/ 0 h 356"/>
                <a:gd name="T4" fmla="*/ 132 w 132"/>
                <a:gd name="T5" fmla="*/ 0 h 356"/>
                <a:gd name="T6" fmla="*/ 132 w 132"/>
                <a:gd name="T7" fmla="*/ 356 h 356"/>
                <a:gd name="T8" fmla="*/ 0 w 132"/>
                <a:gd name="T9" fmla="*/ 356 h 356"/>
                <a:gd name="T10" fmla="*/ 0 w 132"/>
                <a:gd name="T11" fmla="*/ 0 h 356"/>
              </a:gdLst>
              <a:ahLst/>
              <a:cxnLst>
                <a:cxn ang="0">
                  <a:pos x="T0" y="T1"/>
                </a:cxn>
                <a:cxn ang="0">
                  <a:pos x="T2" y="T3"/>
                </a:cxn>
                <a:cxn ang="0">
                  <a:pos x="T4" y="T5"/>
                </a:cxn>
                <a:cxn ang="0">
                  <a:pos x="T6" y="T7"/>
                </a:cxn>
                <a:cxn ang="0">
                  <a:pos x="T8" y="T9"/>
                </a:cxn>
                <a:cxn ang="0">
                  <a:pos x="T10" y="T11"/>
                </a:cxn>
              </a:cxnLst>
              <a:rect l="0" t="0" r="r" b="b"/>
              <a:pathLst>
                <a:path w="132" h="356">
                  <a:moveTo>
                    <a:pt x="0" y="0"/>
                  </a:moveTo>
                  <a:lnTo>
                    <a:pt x="0" y="0"/>
                  </a:lnTo>
                  <a:lnTo>
                    <a:pt x="132" y="0"/>
                  </a:lnTo>
                  <a:lnTo>
                    <a:pt x="132" y="356"/>
                  </a:lnTo>
                  <a:lnTo>
                    <a:pt x="0" y="356"/>
                  </a:lnTo>
                  <a:lnTo>
                    <a:pt x="0" y="0"/>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9" name="Freeform 34"/>
            <p:cNvSpPr>
              <a:spLocks/>
            </p:cNvSpPr>
            <p:nvPr/>
          </p:nvSpPr>
          <p:spPr bwMode="auto">
            <a:xfrm>
              <a:off x="8037513" y="1916113"/>
              <a:ext cx="112713" cy="485775"/>
            </a:xfrm>
            <a:custGeom>
              <a:avLst/>
              <a:gdLst>
                <a:gd name="T0" fmla="*/ 0 w 131"/>
                <a:gd name="T1" fmla="*/ 0 h 564"/>
                <a:gd name="T2" fmla="*/ 0 w 131"/>
                <a:gd name="T3" fmla="*/ 0 h 564"/>
                <a:gd name="T4" fmla="*/ 131 w 131"/>
                <a:gd name="T5" fmla="*/ 0 h 564"/>
                <a:gd name="T6" fmla="*/ 131 w 131"/>
                <a:gd name="T7" fmla="*/ 564 h 564"/>
                <a:gd name="T8" fmla="*/ 0 w 131"/>
                <a:gd name="T9" fmla="*/ 564 h 564"/>
                <a:gd name="T10" fmla="*/ 0 w 131"/>
                <a:gd name="T11" fmla="*/ 0 h 564"/>
              </a:gdLst>
              <a:ahLst/>
              <a:cxnLst>
                <a:cxn ang="0">
                  <a:pos x="T0" y="T1"/>
                </a:cxn>
                <a:cxn ang="0">
                  <a:pos x="T2" y="T3"/>
                </a:cxn>
                <a:cxn ang="0">
                  <a:pos x="T4" y="T5"/>
                </a:cxn>
                <a:cxn ang="0">
                  <a:pos x="T6" y="T7"/>
                </a:cxn>
                <a:cxn ang="0">
                  <a:pos x="T8" y="T9"/>
                </a:cxn>
                <a:cxn ang="0">
                  <a:pos x="T10" y="T11"/>
                </a:cxn>
              </a:cxnLst>
              <a:rect l="0" t="0" r="r" b="b"/>
              <a:pathLst>
                <a:path w="131" h="564">
                  <a:moveTo>
                    <a:pt x="0" y="0"/>
                  </a:moveTo>
                  <a:lnTo>
                    <a:pt x="0" y="0"/>
                  </a:lnTo>
                  <a:lnTo>
                    <a:pt x="131" y="0"/>
                  </a:lnTo>
                  <a:lnTo>
                    <a:pt x="131" y="564"/>
                  </a:lnTo>
                  <a:lnTo>
                    <a:pt x="0" y="564"/>
                  </a:lnTo>
                  <a:lnTo>
                    <a:pt x="0" y="0"/>
                  </a:ln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0" name="Freeform 148"/>
            <p:cNvSpPr>
              <a:spLocks/>
            </p:cNvSpPr>
            <p:nvPr/>
          </p:nvSpPr>
          <p:spPr bwMode="auto">
            <a:xfrm>
              <a:off x="8488363" y="2435225"/>
              <a:ext cx="90488" cy="104775"/>
            </a:xfrm>
            <a:custGeom>
              <a:avLst/>
              <a:gdLst>
                <a:gd name="T0" fmla="*/ 65 w 106"/>
                <a:gd name="T1" fmla="*/ 122 h 122"/>
                <a:gd name="T2" fmla="*/ 65 w 106"/>
                <a:gd name="T3" fmla="*/ 122 h 122"/>
                <a:gd name="T4" fmla="*/ 106 w 106"/>
                <a:gd name="T5" fmla="*/ 94 h 122"/>
                <a:gd name="T6" fmla="*/ 40 w 106"/>
                <a:gd name="T7" fmla="*/ 0 h 122"/>
                <a:gd name="T8" fmla="*/ 0 w 106"/>
                <a:gd name="T9" fmla="*/ 28 h 122"/>
                <a:gd name="T10" fmla="*/ 65 w 106"/>
                <a:gd name="T11" fmla="*/ 122 h 122"/>
              </a:gdLst>
              <a:ahLst/>
              <a:cxnLst>
                <a:cxn ang="0">
                  <a:pos x="T0" y="T1"/>
                </a:cxn>
                <a:cxn ang="0">
                  <a:pos x="T2" y="T3"/>
                </a:cxn>
                <a:cxn ang="0">
                  <a:pos x="T4" y="T5"/>
                </a:cxn>
                <a:cxn ang="0">
                  <a:pos x="T6" y="T7"/>
                </a:cxn>
                <a:cxn ang="0">
                  <a:pos x="T8" y="T9"/>
                </a:cxn>
                <a:cxn ang="0">
                  <a:pos x="T10" y="T11"/>
                </a:cxn>
              </a:cxnLst>
              <a:rect l="0" t="0" r="r" b="b"/>
              <a:pathLst>
                <a:path w="106" h="122">
                  <a:moveTo>
                    <a:pt x="65" y="122"/>
                  </a:moveTo>
                  <a:lnTo>
                    <a:pt x="65" y="122"/>
                  </a:lnTo>
                  <a:lnTo>
                    <a:pt x="106" y="94"/>
                  </a:lnTo>
                  <a:lnTo>
                    <a:pt x="40" y="0"/>
                  </a:lnTo>
                  <a:lnTo>
                    <a:pt x="0" y="28"/>
                  </a:lnTo>
                  <a:lnTo>
                    <a:pt x="65" y="122"/>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1" name="Freeform 149"/>
            <p:cNvSpPr>
              <a:spLocks/>
            </p:cNvSpPr>
            <p:nvPr/>
          </p:nvSpPr>
          <p:spPr bwMode="auto">
            <a:xfrm>
              <a:off x="8272463" y="2127250"/>
              <a:ext cx="250825" cy="331788"/>
            </a:xfrm>
            <a:custGeom>
              <a:avLst/>
              <a:gdLst>
                <a:gd name="T0" fmla="*/ 251 w 291"/>
                <a:gd name="T1" fmla="*/ 386 h 386"/>
                <a:gd name="T2" fmla="*/ 251 w 291"/>
                <a:gd name="T3" fmla="*/ 386 h 386"/>
                <a:gd name="T4" fmla="*/ 291 w 291"/>
                <a:gd name="T5" fmla="*/ 358 h 386"/>
                <a:gd name="T6" fmla="*/ 41 w 291"/>
                <a:gd name="T7" fmla="*/ 0 h 386"/>
                <a:gd name="T8" fmla="*/ 0 w 291"/>
                <a:gd name="T9" fmla="*/ 29 h 386"/>
                <a:gd name="T10" fmla="*/ 251 w 291"/>
                <a:gd name="T11" fmla="*/ 386 h 386"/>
              </a:gdLst>
              <a:ahLst/>
              <a:cxnLst>
                <a:cxn ang="0">
                  <a:pos x="T0" y="T1"/>
                </a:cxn>
                <a:cxn ang="0">
                  <a:pos x="T2" y="T3"/>
                </a:cxn>
                <a:cxn ang="0">
                  <a:pos x="T4" y="T5"/>
                </a:cxn>
                <a:cxn ang="0">
                  <a:pos x="T6" y="T7"/>
                </a:cxn>
                <a:cxn ang="0">
                  <a:pos x="T8" y="T9"/>
                </a:cxn>
                <a:cxn ang="0">
                  <a:pos x="T10" y="T11"/>
                </a:cxn>
              </a:cxnLst>
              <a:rect l="0" t="0" r="r" b="b"/>
              <a:pathLst>
                <a:path w="291" h="386">
                  <a:moveTo>
                    <a:pt x="251" y="386"/>
                  </a:moveTo>
                  <a:lnTo>
                    <a:pt x="251" y="386"/>
                  </a:lnTo>
                  <a:lnTo>
                    <a:pt x="291" y="358"/>
                  </a:lnTo>
                  <a:lnTo>
                    <a:pt x="41" y="0"/>
                  </a:lnTo>
                  <a:lnTo>
                    <a:pt x="0" y="29"/>
                  </a:lnTo>
                  <a:lnTo>
                    <a:pt x="251" y="386"/>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2" name="Freeform 150"/>
            <p:cNvSpPr>
              <a:spLocks/>
            </p:cNvSpPr>
            <p:nvPr/>
          </p:nvSpPr>
          <p:spPr bwMode="auto">
            <a:xfrm>
              <a:off x="8543925" y="2516188"/>
              <a:ext cx="41275" cy="31750"/>
            </a:xfrm>
            <a:custGeom>
              <a:avLst/>
              <a:gdLst>
                <a:gd name="T0" fmla="*/ 44 w 47"/>
                <a:gd name="T1" fmla="*/ 4 h 37"/>
                <a:gd name="T2" fmla="*/ 44 w 47"/>
                <a:gd name="T3" fmla="*/ 4 h 37"/>
                <a:gd name="T4" fmla="*/ 41 w 47"/>
                <a:gd name="T5" fmla="*/ 0 h 37"/>
                <a:gd name="T6" fmla="*/ 0 w 47"/>
                <a:gd name="T7" fmla="*/ 28 h 37"/>
                <a:gd name="T8" fmla="*/ 3 w 47"/>
                <a:gd name="T9" fmla="*/ 32 h 37"/>
                <a:gd name="T10" fmla="*/ 17 w 47"/>
                <a:gd name="T11" fmla="*/ 35 h 37"/>
                <a:gd name="T12" fmla="*/ 41 w 47"/>
                <a:gd name="T13" fmla="*/ 17 h 37"/>
                <a:gd name="T14" fmla="*/ 44 w 4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
                  <a:moveTo>
                    <a:pt x="44" y="4"/>
                  </a:moveTo>
                  <a:lnTo>
                    <a:pt x="44" y="4"/>
                  </a:lnTo>
                  <a:cubicBezTo>
                    <a:pt x="41" y="0"/>
                    <a:pt x="41" y="0"/>
                    <a:pt x="41" y="0"/>
                  </a:cubicBezTo>
                  <a:cubicBezTo>
                    <a:pt x="0" y="28"/>
                    <a:pt x="0" y="28"/>
                    <a:pt x="0" y="28"/>
                  </a:cubicBezTo>
                  <a:cubicBezTo>
                    <a:pt x="3" y="32"/>
                    <a:pt x="3" y="32"/>
                    <a:pt x="3" y="32"/>
                  </a:cubicBezTo>
                  <a:cubicBezTo>
                    <a:pt x="6" y="36"/>
                    <a:pt x="13" y="37"/>
                    <a:pt x="17" y="35"/>
                  </a:cubicBezTo>
                  <a:cubicBezTo>
                    <a:pt x="41" y="17"/>
                    <a:pt x="41" y="17"/>
                    <a:pt x="41" y="17"/>
                  </a:cubicBezTo>
                  <a:cubicBezTo>
                    <a:pt x="45" y="15"/>
                    <a:pt x="47" y="8"/>
                    <a:pt x="44" y="4"/>
                  </a:cubicBez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3" name="Freeform 151"/>
            <p:cNvSpPr>
              <a:spLocks/>
            </p:cNvSpPr>
            <p:nvPr/>
          </p:nvSpPr>
          <p:spPr bwMode="auto">
            <a:xfrm>
              <a:off x="8226425" y="2058988"/>
              <a:ext cx="80963" cy="92075"/>
            </a:xfrm>
            <a:custGeom>
              <a:avLst/>
              <a:gdLst>
                <a:gd name="T0" fmla="*/ 62 w 94"/>
                <a:gd name="T1" fmla="*/ 33 h 107"/>
                <a:gd name="T2" fmla="*/ 62 w 94"/>
                <a:gd name="T3" fmla="*/ 33 h 107"/>
                <a:gd name="T4" fmla="*/ 22 w 94"/>
                <a:gd name="T5" fmla="*/ 1 h 107"/>
                <a:gd name="T6" fmla="*/ 5 w 94"/>
                <a:gd name="T7" fmla="*/ 13 h 107"/>
                <a:gd name="T8" fmla="*/ 22 w 94"/>
                <a:gd name="T9" fmla="*/ 62 h 107"/>
                <a:gd name="T10" fmla="*/ 53 w 94"/>
                <a:gd name="T11" fmla="*/ 107 h 107"/>
                <a:gd name="T12" fmla="*/ 69 w 94"/>
                <a:gd name="T13" fmla="*/ 95 h 107"/>
                <a:gd name="T14" fmla="*/ 73 w 94"/>
                <a:gd name="T15" fmla="*/ 92 h 107"/>
                <a:gd name="T16" fmla="*/ 94 w 94"/>
                <a:gd name="T17" fmla="*/ 78 h 107"/>
                <a:gd name="T18" fmla="*/ 62 w 94"/>
                <a:gd name="T19"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07">
                  <a:moveTo>
                    <a:pt x="62" y="33"/>
                  </a:moveTo>
                  <a:lnTo>
                    <a:pt x="62" y="33"/>
                  </a:lnTo>
                  <a:cubicBezTo>
                    <a:pt x="54" y="21"/>
                    <a:pt x="33" y="0"/>
                    <a:pt x="22" y="1"/>
                  </a:cubicBezTo>
                  <a:cubicBezTo>
                    <a:pt x="5" y="13"/>
                    <a:pt x="5" y="13"/>
                    <a:pt x="5" y="13"/>
                  </a:cubicBezTo>
                  <a:cubicBezTo>
                    <a:pt x="0" y="23"/>
                    <a:pt x="13" y="50"/>
                    <a:pt x="22" y="62"/>
                  </a:cubicBezTo>
                  <a:cubicBezTo>
                    <a:pt x="53" y="107"/>
                    <a:pt x="53" y="107"/>
                    <a:pt x="53" y="107"/>
                  </a:cubicBezTo>
                  <a:cubicBezTo>
                    <a:pt x="69" y="95"/>
                    <a:pt x="69" y="95"/>
                    <a:pt x="69" y="95"/>
                  </a:cubicBezTo>
                  <a:cubicBezTo>
                    <a:pt x="73" y="92"/>
                    <a:pt x="73" y="92"/>
                    <a:pt x="73" y="92"/>
                  </a:cubicBezTo>
                  <a:cubicBezTo>
                    <a:pt x="94" y="78"/>
                    <a:pt x="94" y="78"/>
                    <a:pt x="94" y="78"/>
                  </a:cubicBezTo>
                  <a:lnTo>
                    <a:pt x="62" y="33"/>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4" name="Freeform 152"/>
            <p:cNvSpPr>
              <a:spLocks/>
            </p:cNvSpPr>
            <p:nvPr/>
          </p:nvSpPr>
          <p:spPr bwMode="auto">
            <a:xfrm>
              <a:off x="8524875" y="2479675"/>
              <a:ext cx="44450" cy="53975"/>
            </a:xfrm>
            <a:custGeom>
              <a:avLst/>
              <a:gdLst>
                <a:gd name="T0" fmla="*/ 38 w 51"/>
                <a:gd name="T1" fmla="*/ 58 h 61"/>
                <a:gd name="T2" fmla="*/ 38 w 51"/>
                <a:gd name="T3" fmla="*/ 58 h 61"/>
                <a:gd name="T4" fmla="*/ 32 w 51"/>
                <a:gd name="T5" fmla="*/ 57 h 61"/>
                <a:gd name="T6" fmla="*/ 3 w 51"/>
                <a:gd name="T7" fmla="*/ 16 h 61"/>
                <a:gd name="T8" fmla="*/ 4 w 51"/>
                <a:gd name="T9" fmla="*/ 9 h 61"/>
                <a:gd name="T10" fmla="*/ 8 w 51"/>
                <a:gd name="T11" fmla="*/ 6 h 61"/>
                <a:gd name="T12" fmla="*/ 19 w 51"/>
                <a:gd name="T13" fmla="*/ 4 h 61"/>
                <a:gd name="T14" fmla="*/ 48 w 51"/>
                <a:gd name="T15" fmla="*/ 45 h 61"/>
                <a:gd name="T16" fmla="*/ 42 w 51"/>
                <a:gd name="T17" fmla="*/ 55 h 61"/>
                <a:gd name="T18" fmla="*/ 38 w 51"/>
                <a:gd name="T19"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1">
                  <a:moveTo>
                    <a:pt x="38" y="58"/>
                  </a:moveTo>
                  <a:lnTo>
                    <a:pt x="38" y="58"/>
                  </a:lnTo>
                  <a:cubicBezTo>
                    <a:pt x="34" y="61"/>
                    <a:pt x="34" y="61"/>
                    <a:pt x="32" y="57"/>
                  </a:cubicBezTo>
                  <a:cubicBezTo>
                    <a:pt x="3" y="16"/>
                    <a:pt x="3" y="16"/>
                    <a:pt x="3" y="16"/>
                  </a:cubicBezTo>
                  <a:cubicBezTo>
                    <a:pt x="0" y="12"/>
                    <a:pt x="0" y="12"/>
                    <a:pt x="4" y="9"/>
                  </a:cubicBezTo>
                  <a:cubicBezTo>
                    <a:pt x="8" y="6"/>
                    <a:pt x="8" y="6"/>
                    <a:pt x="8" y="6"/>
                  </a:cubicBezTo>
                  <a:cubicBezTo>
                    <a:pt x="13" y="3"/>
                    <a:pt x="17" y="0"/>
                    <a:pt x="19" y="4"/>
                  </a:cubicBezTo>
                  <a:cubicBezTo>
                    <a:pt x="48" y="45"/>
                    <a:pt x="48" y="45"/>
                    <a:pt x="48" y="45"/>
                  </a:cubicBezTo>
                  <a:cubicBezTo>
                    <a:pt x="51" y="49"/>
                    <a:pt x="47" y="52"/>
                    <a:pt x="42" y="55"/>
                  </a:cubicBezTo>
                  <a:lnTo>
                    <a:pt x="38" y="58"/>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2348500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55"/>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wipe(down)">
                                      <p:cBhvr>
                                        <p:cTn id="9" dur="500"/>
                                        <p:tgtEl>
                                          <p:spTgt spid="56"/>
                                        </p:tgtEl>
                                      </p:cBhvr>
                                    </p:animEffect>
                                  </p:childTnLst>
                                </p:cTn>
                              </p:par>
                              <p:par>
                                <p:cTn id="10" presetID="22" presetClass="entr" presetSubtype="4" fill="hold" grpId="0" nodeType="withEffect">
                                  <p:stCondLst>
                                    <p:cond delay="200"/>
                                  </p:stCondLst>
                                  <p:childTnLst>
                                    <p:set>
                                      <p:cBhvr>
                                        <p:cTn id="11" dur="1" fill="hold">
                                          <p:stCondLst>
                                            <p:cond delay="0"/>
                                          </p:stCondLst>
                                        </p:cTn>
                                        <p:tgtEl>
                                          <p:spTgt spid="57"/>
                                        </p:tgtEl>
                                        <p:attrNameLst>
                                          <p:attrName>style.visibility</p:attrName>
                                        </p:attrNameLst>
                                      </p:cBhvr>
                                      <p:to>
                                        <p:strVal val="visible"/>
                                      </p:to>
                                    </p:set>
                                    <p:animEffect transition="in" filter="wipe(down)">
                                      <p:cBhvr>
                                        <p:cTn id="12" dur="500"/>
                                        <p:tgtEl>
                                          <p:spTgt spid="57"/>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animBg="1"/>
      <p:bldP spid="57" grpId="0" animBg="1"/>
      <p:bldP spid="66" grpId="0"/>
      <p:bldP spid="6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24133" y="338295"/>
            <a:ext cx="10755205" cy="6525602"/>
            <a:chOff x="485495" y="583305"/>
            <a:chExt cx="10755205" cy="6525602"/>
          </a:xfrm>
        </p:grpSpPr>
        <p:pic>
          <p:nvPicPr>
            <p:cNvPr id="8" name="Picture 7"/>
            <p:cNvPicPr>
              <a:picLocks noChangeAspect="1"/>
            </p:cNvPicPr>
            <p:nvPr/>
          </p:nvPicPr>
          <p:blipFill>
            <a:blip r:embed="rId3"/>
            <a:stretch>
              <a:fillRect/>
            </a:stretch>
          </p:blipFill>
          <p:spPr>
            <a:xfrm>
              <a:off x="485495" y="583305"/>
              <a:ext cx="5277587" cy="6411220"/>
            </a:xfrm>
            <a:prstGeom prst="rect">
              <a:avLst/>
            </a:prstGeom>
          </p:spPr>
        </p:pic>
        <p:pic>
          <p:nvPicPr>
            <p:cNvPr id="10" name="Picture 9"/>
            <p:cNvPicPr>
              <a:picLocks noChangeAspect="1"/>
            </p:cNvPicPr>
            <p:nvPr/>
          </p:nvPicPr>
          <p:blipFill>
            <a:blip r:embed="rId4"/>
            <a:stretch>
              <a:fillRect/>
            </a:stretch>
          </p:blipFill>
          <p:spPr>
            <a:xfrm>
              <a:off x="5915482" y="583305"/>
              <a:ext cx="5325218" cy="4858428"/>
            </a:xfrm>
            <a:prstGeom prst="rect">
              <a:avLst/>
            </a:prstGeom>
          </p:spPr>
        </p:pic>
        <p:pic>
          <p:nvPicPr>
            <p:cNvPr id="11" name="Picture 10"/>
            <p:cNvPicPr>
              <a:picLocks noChangeAspect="1"/>
            </p:cNvPicPr>
            <p:nvPr/>
          </p:nvPicPr>
          <p:blipFill>
            <a:blip r:embed="rId5"/>
            <a:stretch>
              <a:fillRect/>
            </a:stretch>
          </p:blipFill>
          <p:spPr>
            <a:xfrm>
              <a:off x="5915482" y="5432273"/>
              <a:ext cx="5325218" cy="1676634"/>
            </a:xfrm>
            <a:prstGeom prst="rect">
              <a:avLst/>
            </a:prstGeom>
          </p:spPr>
        </p:pic>
      </p:grpSp>
      <p:pic>
        <p:nvPicPr>
          <p:cNvPr id="15" name="Picture 14"/>
          <p:cNvPicPr>
            <a:picLocks noChangeAspect="1"/>
          </p:cNvPicPr>
          <p:nvPr/>
        </p:nvPicPr>
        <p:blipFill>
          <a:blip r:embed="rId6"/>
          <a:stretch>
            <a:fillRect/>
          </a:stretch>
        </p:blipFill>
        <p:spPr>
          <a:xfrm>
            <a:off x="5895765" y="3113359"/>
            <a:ext cx="6041926" cy="33934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p:cNvPicPr>
            <a:picLocks noChangeAspect="1"/>
          </p:cNvPicPr>
          <p:nvPr/>
        </p:nvPicPr>
        <p:blipFill>
          <a:blip r:embed="rId7"/>
          <a:stretch>
            <a:fillRect/>
          </a:stretch>
        </p:blipFill>
        <p:spPr>
          <a:xfrm>
            <a:off x="793" y="0"/>
            <a:ext cx="1082328" cy="1073738"/>
          </a:xfrm>
          <a:prstGeom prst="rect">
            <a:avLst/>
          </a:prstGeom>
        </p:spPr>
      </p:pic>
      <p:sp>
        <p:nvSpPr>
          <p:cNvPr id="2" name="Rectangle 1"/>
          <p:cNvSpPr/>
          <p:nvPr/>
        </p:nvSpPr>
        <p:spPr bwMode="auto">
          <a:xfrm>
            <a:off x="-182563" y="2309442"/>
            <a:ext cx="13182600" cy="1676400"/>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BE" sz="2000" b="1" dirty="0">
              <a:solidFill>
                <a:srgbClr val="4C227C"/>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fr-BE" sz="6000" b="1" dirty="0">
                <a:solidFill>
                  <a:srgbClr val="4C227C"/>
                </a:solidFill>
                <a:latin typeface="+mj-lt"/>
                <a:ea typeface="Segoe UI" pitchFamily="34" charset="0"/>
                <a:cs typeface="Segoe UI" pitchFamily="34" charset="0"/>
              </a:rPr>
              <a:t>www.devapps.be</a:t>
            </a:r>
            <a:endParaRPr lang="en-GB" sz="6000" b="1" dirty="0">
              <a:solidFill>
                <a:srgbClr val="4C227C"/>
              </a:solidFill>
              <a:latin typeface="+mj-lt"/>
              <a:ea typeface="Segoe UI" pitchFamily="34" charset="0"/>
              <a:cs typeface="Segoe UI" pitchFamily="34" charset="0"/>
            </a:endParaRPr>
          </a:p>
        </p:txBody>
      </p:sp>
    </p:spTree>
    <p:extLst>
      <p:ext uri="{BB962C8B-B14F-4D97-AF65-F5344CB8AC3E}">
        <p14:creationId xmlns:p14="http://schemas.microsoft.com/office/powerpoint/2010/main" val="157579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fr-BE" dirty="0" err="1"/>
              <a:t>Thank</a:t>
            </a:r>
            <a:r>
              <a:rPr lang="fr-BE" dirty="0"/>
              <a:t> </a:t>
            </a:r>
            <a:r>
              <a:rPr lang="fr-BE" dirty="0" err="1"/>
              <a:t>you</a:t>
            </a:r>
            <a:endParaRPr lang="en-GB" dirty="0"/>
          </a:p>
        </p:txBody>
      </p:sp>
    </p:spTree>
    <p:extLst>
      <p:ext uri="{BB962C8B-B14F-4D97-AF65-F5344CB8AC3E}">
        <p14:creationId xmlns:p14="http://schemas.microsoft.com/office/powerpoint/2010/main" val="11236664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a:t>Speakers</a:t>
            </a:r>
          </a:p>
        </p:txBody>
      </p:sp>
      <p:pic>
        <p:nvPicPr>
          <p:cNvPr id="7" name="Picture 6"/>
          <p:cNvPicPr>
            <a:picLocks noChangeAspect="1"/>
          </p:cNvPicPr>
          <p:nvPr/>
        </p:nvPicPr>
        <p:blipFill>
          <a:blip r:embed="rId3"/>
          <a:stretch>
            <a:fillRect/>
          </a:stretch>
        </p:blipFill>
        <p:spPr>
          <a:xfrm rot="206698">
            <a:off x="7851449" y="2229220"/>
            <a:ext cx="2405035" cy="23868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Text Placeholder 3"/>
          <p:cNvSpPr>
            <a:spLocks noGrp="1"/>
          </p:cNvSpPr>
          <p:nvPr>
            <p:ph type="body" sz="quarter" idx="4294967295"/>
          </p:nvPr>
        </p:nvSpPr>
        <p:spPr>
          <a:xfrm>
            <a:off x="483736" y="1311832"/>
            <a:ext cx="6395551" cy="3287054"/>
          </a:xfrm>
          <a:prstGeom prst="rect">
            <a:avLst/>
          </a:prstGeom>
        </p:spPr>
        <p:txBody>
          <a:bodyPr/>
          <a:lstStyle/>
          <a:p>
            <a:pPr marL="0" indent="0">
              <a:buNone/>
            </a:pPr>
            <a:r>
              <a:rPr lang="fr-BE" sz="4800" b="1" dirty="0">
                <a:solidFill>
                  <a:schemeClr val="tx1"/>
                </a:solidFill>
              </a:rPr>
              <a:t>Adrien Clerbois</a:t>
            </a:r>
            <a:endParaRPr lang="en-GB" sz="4800" b="1" dirty="0">
              <a:solidFill>
                <a:schemeClr val="tx1"/>
              </a:solidFill>
            </a:endParaRPr>
          </a:p>
          <a:p>
            <a:pPr marL="0" indent="0">
              <a:buNone/>
            </a:pPr>
            <a:endParaRPr lang="en-GB" sz="3200" dirty="0">
              <a:solidFill>
                <a:schemeClr val="tx1"/>
              </a:solidFill>
            </a:endParaRPr>
          </a:p>
          <a:p>
            <a:r>
              <a:rPr lang="en-GB" dirty="0" err="1">
                <a:solidFill>
                  <a:schemeClr val="tx1"/>
                </a:solidFill>
              </a:rPr>
              <a:t>Développeur</a:t>
            </a:r>
            <a:r>
              <a:rPr lang="en-GB" dirty="0">
                <a:solidFill>
                  <a:schemeClr val="tx1"/>
                </a:solidFill>
              </a:rPr>
              <a:t> C#</a:t>
            </a:r>
          </a:p>
          <a:p>
            <a:r>
              <a:rPr lang="fr-BE" dirty="0" err="1">
                <a:solidFill>
                  <a:schemeClr val="tx1"/>
                </a:solidFill>
              </a:rPr>
              <a:t>Scrum</a:t>
            </a:r>
            <a:r>
              <a:rPr lang="fr-BE" dirty="0">
                <a:solidFill>
                  <a:schemeClr val="tx1"/>
                </a:solidFill>
              </a:rPr>
              <a:t> Master</a:t>
            </a:r>
            <a:endParaRPr lang="en-GB" dirty="0">
              <a:solidFill>
                <a:schemeClr val="tx1"/>
              </a:solidFill>
            </a:endParaRPr>
          </a:p>
          <a:p>
            <a:r>
              <a:rPr lang="en-GB" dirty="0" err="1">
                <a:solidFill>
                  <a:schemeClr val="tx1"/>
                </a:solidFill>
              </a:rPr>
              <a:t>.Net</a:t>
            </a:r>
            <a:r>
              <a:rPr lang="en-GB" dirty="0">
                <a:solidFill>
                  <a:schemeClr val="tx1"/>
                </a:solidFill>
              </a:rPr>
              <a:t> Software </a:t>
            </a:r>
            <a:r>
              <a:rPr lang="en-GB" dirty="0" err="1">
                <a:solidFill>
                  <a:schemeClr val="tx1"/>
                </a:solidFill>
              </a:rPr>
              <a:t>Developper</a:t>
            </a:r>
            <a:r>
              <a:rPr lang="en-GB" dirty="0">
                <a:solidFill>
                  <a:schemeClr val="tx1"/>
                </a:solidFill>
              </a:rPr>
              <a:t> (</a:t>
            </a:r>
            <a:r>
              <a:rPr lang="en-GB" dirty="0" err="1">
                <a:solidFill>
                  <a:schemeClr val="tx1"/>
                </a:solidFill>
              </a:rPr>
              <a:t>Ingenico</a:t>
            </a:r>
            <a:r>
              <a:rPr lang="en-GB" dirty="0">
                <a:solidFill>
                  <a:schemeClr val="tx1"/>
                </a:solidFill>
              </a:rPr>
              <a:t>)</a:t>
            </a:r>
          </a:p>
          <a:p>
            <a:r>
              <a:rPr lang="en-GB" dirty="0">
                <a:solidFill>
                  <a:schemeClr val="tx1"/>
                </a:solidFill>
              </a:rPr>
              <a:t>Freelance </a:t>
            </a:r>
            <a:r>
              <a:rPr lang="en-GB" dirty="0" err="1">
                <a:solidFill>
                  <a:schemeClr val="tx1"/>
                </a:solidFill>
              </a:rPr>
              <a:t>Aclerbois</a:t>
            </a:r>
            <a:endParaRPr lang="en-GB" dirty="0">
              <a:solidFill>
                <a:schemeClr val="tx1"/>
              </a:solidFill>
            </a:endParaRPr>
          </a:p>
        </p:txBody>
      </p:sp>
      <p:pic>
        <p:nvPicPr>
          <p:cNvPr id="4" name="Picture 3"/>
          <p:cNvPicPr>
            <a:picLocks noChangeAspect="1"/>
          </p:cNvPicPr>
          <p:nvPr/>
        </p:nvPicPr>
        <p:blipFill>
          <a:blip r:embed="rId4"/>
          <a:stretch>
            <a:fillRect/>
          </a:stretch>
        </p:blipFill>
        <p:spPr>
          <a:xfrm>
            <a:off x="6571618" y="5881299"/>
            <a:ext cx="1688453" cy="824440"/>
          </a:xfrm>
          <a:prstGeom prst="rect">
            <a:avLst/>
          </a:prstGeom>
        </p:spPr>
      </p:pic>
      <p:pic>
        <p:nvPicPr>
          <p:cNvPr id="5" name="Picture 4"/>
          <p:cNvPicPr>
            <a:picLocks noChangeAspect="1"/>
          </p:cNvPicPr>
          <p:nvPr/>
        </p:nvPicPr>
        <p:blipFill>
          <a:blip r:embed="rId5"/>
          <a:stretch>
            <a:fillRect/>
          </a:stretch>
        </p:blipFill>
        <p:spPr>
          <a:xfrm>
            <a:off x="8630131" y="5730629"/>
            <a:ext cx="1029999" cy="1098908"/>
          </a:xfrm>
          <a:prstGeom prst="rect">
            <a:avLst/>
          </a:prstGeom>
        </p:spPr>
      </p:pic>
      <p:sp>
        <p:nvSpPr>
          <p:cNvPr id="2" name="TextBox 1"/>
          <p:cNvSpPr txBox="1"/>
          <p:nvPr/>
        </p:nvSpPr>
        <p:spPr>
          <a:xfrm>
            <a:off x="8089727" y="5044693"/>
            <a:ext cx="1928477" cy="517065"/>
          </a:xfrm>
          <a:prstGeom prst="rect">
            <a:avLst/>
          </a:prstGeom>
          <a:noFill/>
        </p:spPr>
        <p:txBody>
          <a:bodyPr wrap="none" lIns="182880" tIns="146304" rIns="182880" bIns="146304" rtlCol="0">
            <a:spAutoFit/>
          </a:bodyPr>
          <a:lstStyle/>
          <a:p>
            <a:pPr>
              <a:lnSpc>
                <a:spcPct val="90000"/>
              </a:lnSpc>
            </a:pPr>
            <a:r>
              <a:rPr lang="fr-BE" sz="1600" dirty="0">
                <a:gradFill>
                  <a:gsLst>
                    <a:gs pos="2917">
                      <a:schemeClr val="tx1"/>
                    </a:gs>
                    <a:gs pos="30000">
                      <a:schemeClr val="tx1"/>
                    </a:gs>
                  </a:gsLst>
                  <a:lin ang="5400000" scaled="0"/>
                </a:gradFill>
              </a:rPr>
              <a:t>www.aclerbois.be</a:t>
            </a:r>
          </a:p>
        </p:txBody>
      </p:sp>
      <p:pic>
        <p:nvPicPr>
          <p:cNvPr id="6" name="Picture 5"/>
          <p:cNvPicPr>
            <a:picLocks noChangeAspect="1"/>
          </p:cNvPicPr>
          <p:nvPr/>
        </p:nvPicPr>
        <p:blipFill>
          <a:blip r:embed="rId6"/>
          <a:stretch>
            <a:fillRect/>
          </a:stretch>
        </p:blipFill>
        <p:spPr>
          <a:xfrm>
            <a:off x="10030189" y="5881299"/>
            <a:ext cx="2007594" cy="809730"/>
          </a:xfrm>
          <a:prstGeom prst="rect">
            <a:avLst/>
          </a:prstGeom>
        </p:spPr>
      </p:pic>
    </p:spTree>
    <p:extLst>
      <p:ext uri="{BB962C8B-B14F-4D97-AF65-F5344CB8AC3E}">
        <p14:creationId xmlns:p14="http://schemas.microsoft.com/office/powerpoint/2010/main" val="87162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42303" y="2717172"/>
            <a:ext cx="7151868" cy="1560180"/>
            <a:chOff x="2642303" y="2699082"/>
            <a:chExt cx="7151868" cy="1560180"/>
          </a:xfrm>
        </p:grpSpPr>
        <p:sp>
          <p:nvSpPr>
            <p:cNvPr id="10" name="Text Placeholder 4"/>
            <p:cNvSpPr txBox="1">
              <a:spLocks/>
            </p:cNvSpPr>
            <p:nvPr/>
          </p:nvSpPr>
          <p:spPr>
            <a:xfrm>
              <a:off x="3400107" y="3668331"/>
              <a:ext cx="5636260" cy="590931"/>
            </a:xfrm>
            <a:prstGeom prst="rect">
              <a:avLst/>
            </a:prstGeom>
            <a:noFill/>
          </p:spPr>
          <p:txBody>
            <a:bodyPr wrap="square" lIns="146304" tIns="109728" rIns="146304" bIns="109728">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400" b="0"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Notre voyage </a:t>
              </a:r>
              <a:r>
                <a:rPr kumimoji="0" lang="en-US" sz="2400" b="0" i="0" u="none" strike="noStrike" kern="0" cap="none" spc="0" normalizeH="0" baseline="0" noProof="0" dirty="0" err="1">
                  <a:ln w="3175">
                    <a:noFill/>
                  </a:ln>
                  <a:solidFill>
                    <a:srgbClr val="FFFFFF"/>
                  </a:solidFill>
                  <a:effectLst/>
                  <a:uLnTx/>
                  <a:uFillTx/>
                  <a:latin typeface="Segoe UI"/>
                  <a:ea typeface="+mn-ea"/>
                  <a:cs typeface="Segoe UI Semilight" panose="020B0402040204020203" pitchFamily="34" charset="0"/>
                </a:rPr>
                <a:t>vers</a:t>
              </a:r>
              <a:r>
                <a:rPr kumimoji="0" lang="en-US" sz="2400" b="0"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 DevOps</a:t>
              </a:r>
            </a:p>
          </p:txBody>
        </p:sp>
        <p:sp>
          <p:nvSpPr>
            <p:cNvPr id="11" name="Title 12"/>
            <p:cNvSpPr txBox="1">
              <a:spLocks/>
            </p:cNvSpPr>
            <p:nvPr/>
          </p:nvSpPr>
          <p:spPr>
            <a:xfrm>
              <a:off x="2642303" y="2699082"/>
              <a:ext cx="7151868" cy="697114"/>
            </a:xfrm>
            <a:prstGeom prst="rect">
              <a:avLst/>
            </a:prstGeom>
          </p:spPr>
          <p:txBody>
            <a:bodyPr lIns="146304" tIns="9144" rIns="146304" bIns="9144" anchor="b" anchorCtr="0"/>
            <a:lstStyle>
              <a:lvl1pPr marL="0" indent="0" algn="ctr" defTabSz="932742" rtl="0" eaLnBrk="1" latinLnBrk="0" hangingPunct="1">
                <a:lnSpc>
                  <a:spcPct val="90000"/>
                </a:lnSpc>
                <a:spcBef>
                  <a:spcPts val="0"/>
                </a:spcBef>
                <a:buNone/>
                <a:defRPr lang="en-US" sz="6600" b="0" kern="1200" cap="none" spc="-102" baseline="0">
                  <a:ln w="3175">
                    <a:noFill/>
                  </a:ln>
                  <a:solidFill>
                    <a:schemeClr val="bg1"/>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0" normalizeH="0" baseline="0" noProof="0" dirty="0">
                  <a:ln w="3175">
                    <a:noFill/>
                  </a:ln>
                  <a:solidFill>
                    <a:srgbClr val="FFFFFF"/>
                  </a:solidFill>
                  <a:effectLst/>
                  <a:uLnTx/>
                  <a:uFillTx/>
                  <a:latin typeface="Segoe UI Light"/>
                  <a:ea typeface="+mn-ea"/>
                  <a:cs typeface="Segoe UI Semilight" panose="020B0402040204020203" pitchFamily="34" charset="0"/>
                </a:rPr>
                <a:t>VISUAL STUDIO</a:t>
              </a:r>
            </a:p>
          </p:txBody>
        </p:sp>
        <p:cxnSp>
          <p:nvCxnSpPr>
            <p:cNvPr id="13" name="Straight Connector 12"/>
            <p:cNvCxnSpPr/>
            <p:nvPr/>
          </p:nvCxnSpPr>
          <p:spPr>
            <a:xfrm>
              <a:off x="3041085" y="3537600"/>
              <a:ext cx="6354305" cy="0"/>
            </a:xfrm>
            <a:prstGeom prst="line">
              <a:avLst/>
            </a:prstGeom>
            <a:noFill/>
            <a:ln w="9525" cap="flat" cmpd="sng" algn="ctr">
              <a:solidFill>
                <a:srgbClr val="7549A7"/>
              </a:solidFill>
              <a:prstDash val="solid"/>
              <a:headEnd type="none"/>
              <a:tailEnd type="none"/>
            </a:ln>
            <a:effectLst/>
          </p:spPr>
        </p:cxnSp>
      </p:grpSp>
    </p:spTree>
    <p:extLst>
      <p:ext uri="{BB962C8B-B14F-4D97-AF65-F5344CB8AC3E}">
        <p14:creationId xmlns:p14="http://schemas.microsoft.com/office/powerpoint/2010/main" val="187884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solidFill>
                  <a:schemeClr val="tx1"/>
                </a:solidFill>
              </a:rPr>
              <a:t>Introduction</a:t>
            </a:r>
          </a:p>
        </p:txBody>
      </p:sp>
      <p:sp>
        <p:nvSpPr>
          <p:cNvPr id="8" name="Rectangle 5"/>
          <p:cNvSpPr>
            <a:spLocks noChangeArrowheads="1"/>
          </p:cNvSpPr>
          <p:nvPr/>
        </p:nvSpPr>
        <p:spPr bwMode="auto">
          <a:xfrm>
            <a:off x="5806604" y="5880648"/>
            <a:ext cx="804046" cy="1042152"/>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9" name="Rectangle 6"/>
          <p:cNvSpPr>
            <a:spLocks noChangeArrowheads="1"/>
          </p:cNvSpPr>
          <p:nvPr/>
        </p:nvSpPr>
        <p:spPr bwMode="auto">
          <a:xfrm>
            <a:off x="4944899" y="6838412"/>
            <a:ext cx="2527457" cy="156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10" name="Freeform 7"/>
          <p:cNvSpPr>
            <a:spLocks/>
          </p:cNvSpPr>
          <p:nvPr/>
        </p:nvSpPr>
        <p:spPr bwMode="auto">
          <a:xfrm>
            <a:off x="3384859" y="1674072"/>
            <a:ext cx="5666756" cy="4447071"/>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11" name="Freeform 8"/>
          <p:cNvSpPr>
            <a:spLocks/>
          </p:cNvSpPr>
          <p:nvPr/>
        </p:nvSpPr>
        <p:spPr bwMode="auto">
          <a:xfrm>
            <a:off x="3538621" y="1876595"/>
            <a:ext cx="5330402" cy="3873255"/>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12" name="Freeform 33"/>
          <p:cNvSpPr>
            <a:spLocks noEditPoints="1"/>
          </p:cNvSpPr>
          <p:nvPr/>
        </p:nvSpPr>
        <p:spPr bwMode="auto">
          <a:xfrm>
            <a:off x="4916068" y="1674072"/>
            <a:ext cx="4135547" cy="4447071"/>
          </a:xfrm>
          <a:custGeom>
            <a:avLst/>
            <a:gdLst>
              <a:gd name="T0" fmla="*/ 436 w 456"/>
              <a:gd name="T1" fmla="*/ 297 h 372"/>
              <a:gd name="T2" fmla="*/ 436 w 456"/>
              <a:gd name="T3" fmla="*/ 332 h 372"/>
              <a:gd name="T4" fmla="*/ 428 w 456"/>
              <a:gd name="T5" fmla="*/ 341 h 372"/>
              <a:gd name="T6" fmla="*/ 341 w 456"/>
              <a:gd name="T7" fmla="*/ 341 h 372"/>
              <a:gd name="T8" fmla="*/ 372 w 456"/>
              <a:gd name="T9" fmla="*/ 372 h 372"/>
              <a:gd name="T10" fmla="*/ 435 w 456"/>
              <a:gd name="T11" fmla="*/ 372 h 372"/>
              <a:gd name="T12" fmla="*/ 456 w 456"/>
              <a:gd name="T13" fmla="*/ 352 h 372"/>
              <a:gd name="T14" fmla="*/ 456 w 456"/>
              <a:gd name="T15" fmla="*/ 316 h 372"/>
              <a:gd name="T16" fmla="*/ 436 w 456"/>
              <a:gd name="T17" fmla="*/ 297 h 372"/>
              <a:gd name="T18" fmla="*/ 139 w 456"/>
              <a:gd name="T19" fmla="*/ 0 h 372"/>
              <a:gd name="T20" fmla="*/ 0 w 456"/>
              <a:gd name="T21" fmla="*/ 0 h 372"/>
              <a:gd name="T22" fmla="*/ 17 w 456"/>
              <a:gd name="T23" fmla="*/ 17 h 372"/>
              <a:gd name="T24" fmla="*/ 156 w 456"/>
              <a:gd name="T25" fmla="*/ 17 h 372"/>
              <a:gd name="T26" fmla="*/ 139 w 456"/>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372">
                <a:moveTo>
                  <a:pt x="436" y="297"/>
                </a:moveTo>
                <a:cubicBezTo>
                  <a:pt x="436" y="332"/>
                  <a:pt x="436" y="332"/>
                  <a:pt x="436" y="332"/>
                </a:cubicBezTo>
                <a:cubicBezTo>
                  <a:pt x="436" y="337"/>
                  <a:pt x="432" y="341"/>
                  <a:pt x="428" y="341"/>
                </a:cubicBezTo>
                <a:cubicBezTo>
                  <a:pt x="341" y="341"/>
                  <a:pt x="341" y="341"/>
                  <a:pt x="341" y="341"/>
                </a:cubicBezTo>
                <a:cubicBezTo>
                  <a:pt x="372" y="372"/>
                  <a:pt x="372" y="372"/>
                  <a:pt x="372" y="372"/>
                </a:cubicBezTo>
                <a:cubicBezTo>
                  <a:pt x="435" y="372"/>
                  <a:pt x="435" y="372"/>
                  <a:pt x="435" y="372"/>
                </a:cubicBezTo>
                <a:cubicBezTo>
                  <a:pt x="447" y="372"/>
                  <a:pt x="456" y="363"/>
                  <a:pt x="456" y="352"/>
                </a:cubicBezTo>
                <a:cubicBezTo>
                  <a:pt x="456" y="316"/>
                  <a:pt x="456" y="316"/>
                  <a:pt x="456" y="316"/>
                </a:cubicBezTo>
                <a:cubicBezTo>
                  <a:pt x="436" y="297"/>
                  <a:pt x="436" y="297"/>
                  <a:pt x="436" y="297"/>
                </a:cubicBezTo>
                <a:moveTo>
                  <a:pt x="139" y="0"/>
                </a:moveTo>
                <a:cubicBezTo>
                  <a:pt x="0" y="0"/>
                  <a:pt x="0" y="0"/>
                  <a:pt x="0" y="0"/>
                </a:cubicBezTo>
                <a:cubicBezTo>
                  <a:pt x="17" y="17"/>
                  <a:pt x="17" y="17"/>
                  <a:pt x="17" y="17"/>
                </a:cubicBezTo>
                <a:cubicBezTo>
                  <a:pt x="156" y="17"/>
                  <a:pt x="156" y="17"/>
                  <a:pt x="156" y="17"/>
                </a:cubicBezTo>
                <a:cubicBezTo>
                  <a:pt x="139" y="0"/>
                  <a:pt x="139" y="0"/>
                  <a:pt x="139" y="0"/>
                </a:cubicBezTo>
              </a:path>
            </a:pathLst>
          </a:custGeom>
          <a:solidFill>
            <a:schemeClr val="tx1">
              <a:lumMod val="75000"/>
            </a:schemeClr>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13" name="Freeform 34"/>
          <p:cNvSpPr>
            <a:spLocks noEditPoints="1"/>
          </p:cNvSpPr>
          <p:nvPr/>
        </p:nvSpPr>
        <p:spPr bwMode="auto">
          <a:xfrm>
            <a:off x="5069830" y="1876595"/>
            <a:ext cx="3799192" cy="3873255"/>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pic>
        <p:nvPicPr>
          <p:cNvPr id="7" name="Pit_Stops-_1950_and_20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6796" y="1836800"/>
            <a:ext cx="5342117" cy="4006589"/>
          </a:xfrm>
          <a:prstGeom prst="rect">
            <a:avLst/>
          </a:prstGeom>
        </p:spPr>
      </p:pic>
    </p:spTree>
    <p:extLst>
      <p:ext uri="{BB962C8B-B14F-4D97-AF65-F5344CB8AC3E}">
        <p14:creationId xmlns:p14="http://schemas.microsoft.com/office/powerpoint/2010/main" val="3567787367"/>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solidFill>
                  <a:schemeClr val="tx1"/>
                </a:solidFill>
              </a:rPr>
              <a:t>Pourquoi</a:t>
            </a:r>
            <a:r>
              <a:rPr lang="en-US" dirty="0">
                <a:solidFill>
                  <a:schemeClr val="tx1"/>
                </a:solidFill>
              </a:rPr>
              <a:t> le DevOps?</a:t>
            </a:r>
          </a:p>
        </p:txBody>
      </p:sp>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18202" y="1533565"/>
            <a:ext cx="3048000" cy="3048000"/>
          </a:xfrm>
          <a:prstGeom prst="rect">
            <a:avLst/>
          </a:prstGeom>
        </p:spPr>
      </p:pic>
      <p:pic>
        <p:nvPicPr>
          <p:cNvPr id="4" name="Picture 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65637" y="1617997"/>
            <a:ext cx="3377184" cy="4876800"/>
          </a:xfrm>
          <a:prstGeom prst="rect">
            <a:avLst/>
          </a:prstGeom>
        </p:spPr>
      </p:pic>
      <p:pic>
        <p:nvPicPr>
          <p:cNvPr id="5" name="Picture 4"/>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04942" y="2061314"/>
            <a:ext cx="2471058" cy="2471058"/>
          </a:xfrm>
          <a:prstGeom prst="rect">
            <a:avLst/>
          </a:prstGeom>
        </p:spPr>
      </p:pic>
    </p:spTree>
    <p:extLst>
      <p:ext uri="{BB962C8B-B14F-4D97-AF65-F5344CB8AC3E}">
        <p14:creationId xmlns:p14="http://schemas.microsoft.com/office/powerpoint/2010/main" val="1702711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solidFill>
                  <a:schemeClr val="tx1"/>
                </a:solidFill>
              </a:rPr>
              <a:t>D’où</a:t>
            </a:r>
            <a:r>
              <a:rPr lang="en-US" dirty="0">
                <a:solidFill>
                  <a:schemeClr val="tx1"/>
                </a:solidFill>
              </a:rPr>
              <a:t> </a:t>
            </a:r>
            <a:r>
              <a:rPr lang="en-US" dirty="0" err="1">
                <a:solidFill>
                  <a:schemeClr val="tx1"/>
                </a:solidFill>
              </a:rPr>
              <a:t>venons</a:t>
            </a:r>
            <a:r>
              <a:rPr lang="en-US" dirty="0">
                <a:solidFill>
                  <a:schemeClr val="tx1"/>
                </a:solidFill>
              </a:rPr>
              <a:t>-nous?</a:t>
            </a:r>
          </a:p>
        </p:txBody>
      </p:sp>
      <p:sp>
        <p:nvSpPr>
          <p:cNvPr id="3" name="Isosceles Triangle 2"/>
          <p:cNvSpPr/>
          <p:nvPr/>
        </p:nvSpPr>
        <p:spPr>
          <a:xfrm flipV="1">
            <a:off x="10488284" y="4558693"/>
            <a:ext cx="224048" cy="267827"/>
          </a:xfrm>
          <a:prstGeom prst="triangle">
            <a:avLst/>
          </a:prstGeom>
          <a:solidFill>
            <a:srgbClr val="505050"/>
          </a:solidFill>
          <a:ln w="10795" cap="flat" cmpd="sng" algn="ctr">
            <a:noFill/>
            <a:prstDash val="solid"/>
          </a:ln>
          <a:effectLst/>
        </p:spPr>
        <p:txBody>
          <a:bodyPr rtlCol="0" anchor="ctr"/>
          <a:lstStyle/>
          <a:p>
            <a:pPr algn="ctr" defTabSz="914126">
              <a:defRPr/>
            </a:pPr>
            <a:endParaRPr lang="en-US" sz="1764" kern="0">
              <a:solidFill>
                <a:srgbClr val="FFFFFF"/>
              </a:solidFill>
              <a:latin typeface="Arial" pitchFamily="34" charset="0"/>
              <a:cs typeface="Arial" pitchFamily="34" charset="0"/>
            </a:endParaRPr>
          </a:p>
        </p:txBody>
      </p:sp>
      <p:sp>
        <p:nvSpPr>
          <p:cNvPr id="4" name="Isosceles Triangle 3"/>
          <p:cNvSpPr/>
          <p:nvPr/>
        </p:nvSpPr>
        <p:spPr>
          <a:xfrm flipV="1">
            <a:off x="6399524" y="4558693"/>
            <a:ext cx="224048" cy="267827"/>
          </a:xfrm>
          <a:prstGeom prst="triangle">
            <a:avLst/>
          </a:prstGeom>
          <a:solidFill>
            <a:srgbClr val="505050"/>
          </a:solidFill>
          <a:ln w="10795" cap="flat" cmpd="sng" algn="ctr">
            <a:noFill/>
            <a:prstDash val="solid"/>
          </a:ln>
          <a:effectLst/>
        </p:spPr>
        <p:txBody>
          <a:bodyPr rtlCol="0" anchor="ctr"/>
          <a:lstStyle/>
          <a:p>
            <a:pPr algn="ctr" defTabSz="914126">
              <a:defRPr/>
            </a:pPr>
            <a:endParaRPr lang="en-US" sz="1764" kern="0">
              <a:solidFill>
                <a:srgbClr val="FFFFFF"/>
              </a:solidFill>
              <a:latin typeface="Arial" pitchFamily="34" charset="0"/>
              <a:cs typeface="Arial" pitchFamily="34" charset="0"/>
            </a:endParaRPr>
          </a:p>
        </p:txBody>
      </p:sp>
      <p:sp>
        <p:nvSpPr>
          <p:cNvPr id="5" name="Rounded Rectangle 18"/>
          <p:cNvSpPr/>
          <p:nvPr/>
        </p:nvSpPr>
        <p:spPr>
          <a:xfrm>
            <a:off x="413983" y="4156485"/>
            <a:ext cx="2119521" cy="443536"/>
          </a:xfrm>
          <a:prstGeom prst="roundRect">
            <a:avLst>
              <a:gd name="adj" fmla="val 50000"/>
            </a:avLst>
          </a:prstGeom>
          <a:solidFill>
            <a:srgbClr val="002060"/>
          </a:solidFill>
          <a:ln w="12700" cap="flat" cmpd="sng" algn="ctr">
            <a:solidFill>
              <a:srgbClr val="505050"/>
            </a:solidFill>
            <a:prstDash val="solid"/>
          </a:ln>
          <a:effectLst/>
        </p:spPr>
        <p:txBody>
          <a:bodyPr rtlCol="0" anchor="ctr"/>
          <a:lstStyle/>
          <a:p>
            <a:pPr algn="ctr" defTabSz="914126">
              <a:defRPr/>
            </a:pPr>
            <a:r>
              <a:rPr lang="en-US" kern="0" dirty="0">
                <a:solidFill>
                  <a:schemeClr val="bg1"/>
                </a:solidFill>
                <a:latin typeface="Segoe UI Light"/>
                <a:cs typeface="Arial" pitchFamily="34" charset="0"/>
              </a:rPr>
              <a:t>Planning</a:t>
            </a:r>
          </a:p>
        </p:txBody>
      </p:sp>
      <p:grpSp>
        <p:nvGrpSpPr>
          <p:cNvPr id="6" name="Group 5"/>
          <p:cNvGrpSpPr/>
          <p:nvPr/>
        </p:nvGrpSpPr>
        <p:grpSpPr>
          <a:xfrm>
            <a:off x="6155384" y="4683428"/>
            <a:ext cx="1352240" cy="1200329"/>
            <a:chOff x="6110798" y="4789712"/>
            <a:chExt cx="1352240" cy="1200329"/>
          </a:xfrm>
        </p:grpSpPr>
        <p:sp>
          <p:nvSpPr>
            <p:cNvPr id="7" name="TextBox 6"/>
            <p:cNvSpPr txBox="1"/>
            <p:nvPr/>
          </p:nvSpPr>
          <p:spPr>
            <a:xfrm>
              <a:off x="6660489" y="5077223"/>
              <a:ext cx="802549" cy="338554"/>
            </a:xfrm>
            <a:prstGeom prst="rect">
              <a:avLst/>
            </a:prstGeom>
            <a:noFill/>
          </p:spPr>
          <p:txBody>
            <a:bodyPr wrap="square" rtlCol="0">
              <a:spAutoFit/>
            </a:bodyPr>
            <a:lstStyle/>
            <a:p>
              <a:pPr defTabSz="914126">
                <a:defRPr/>
              </a:pPr>
              <a:r>
                <a:rPr lang="en-US" sz="1600" b="1" kern="0" dirty="0">
                  <a:solidFill>
                    <a:schemeClr val="bg1">
                      <a:lumMod val="65000"/>
                    </a:schemeClr>
                  </a:solidFill>
                  <a:cs typeface="Arial" pitchFamily="34" charset="0"/>
                </a:rPr>
                <a:t>Beta</a:t>
              </a:r>
              <a:endParaRPr lang="en-US" sz="1600" kern="0" dirty="0">
                <a:solidFill>
                  <a:schemeClr val="bg1">
                    <a:lumMod val="65000"/>
                  </a:schemeClr>
                </a:solidFill>
                <a:cs typeface="Arial" pitchFamily="34" charset="0"/>
              </a:endParaRPr>
            </a:p>
          </p:txBody>
        </p:sp>
        <p:sp>
          <p:nvSpPr>
            <p:cNvPr id="8" name="TextBox 7"/>
            <p:cNvSpPr txBox="1"/>
            <p:nvPr/>
          </p:nvSpPr>
          <p:spPr>
            <a:xfrm>
              <a:off x="6110798" y="4789712"/>
              <a:ext cx="697627" cy="1200329"/>
            </a:xfrm>
            <a:prstGeom prst="rect">
              <a:avLst/>
            </a:prstGeom>
            <a:noFill/>
          </p:spPr>
          <p:txBody>
            <a:bodyPr wrap="none" rtlCol="0">
              <a:spAutoFit/>
            </a:bodyPr>
            <a:lstStyle/>
            <a:p>
              <a:pPr defTabSz="914126"/>
              <a:r>
                <a:rPr lang="en-US" sz="7200" dirty="0">
                  <a:solidFill>
                    <a:srgbClr val="682A7A"/>
                  </a:solidFill>
                  <a:latin typeface="Arial" pitchFamily="34" charset="0"/>
                  <a:cs typeface="Arial" pitchFamily="34" charset="0"/>
                </a:rPr>
                <a:t>?</a:t>
              </a:r>
            </a:p>
          </p:txBody>
        </p:sp>
      </p:grpSp>
      <p:sp>
        <p:nvSpPr>
          <p:cNvPr id="9" name="TextBox 8"/>
          <p:cNvSpPr txBox="1"/>
          <p:nvPr/>
        </p:nvSpPr>
        <p:spPr>
          <a:xfrm>
            <a:off x="10819480" y="4960779"/>
            <a:ext cx="808957" cy="338554"/>
          </a:xfrm>
          <a:prstGeom prst="rect">
            <a:avLst/>
          </a:prstGeom>
          <a:noFill/>
        </p:spPr>
        <p:txBody>
          <a:bodyPr wrap="square" rtlCol="0">
            <a:spAutoFit/>
          </a:bodyPr>
          <a:lstStyle/>
          <a:p>
            <a:pPr defTabSz="914126">
              <a:defRPr/>
            </a:pPr>
            <a:r>
              <a:rPr lang="en-US" sz="1600" b="1" kern="0" dirty="0">
                <a:solidFill>
                  <a:schemeClr val="bg1">
                    <a:lumMod val="65000"/>
                  </a:schemeClr>
                </a:solidFill>
                <a:cs typeface="Arial" pitchFamily="34" charset="0"/>
              </a:rPr>
              <a:t>RTM</a:t>
            </a:r>
            <a:endParaRPr lang="en-US" sz="1600" kern="0" dirty="0">
              <a:solidFill>
                <a:schemeClr val="bg1">
                  <a:lumMod val="65000"/>
                </a:schemeClr>
              </a:solidFill>
              <a:cs typeface="Arial" pitchFamily="34" charset="0"/>
            </a:endParaRPr>
          </a:p>
        </p:txBody>
      </p:sp>
      <p:sp>
        <p:nvSpPr>
          <p:cNvPr id="10" name="TextBox 9"/>
          <p:cNvSpPr txBox="1"/>
          <p:nvPr/>
        </p:nvSpPr>
        <p:spPr>
          <a:xfrm>
            <a:off x="10256071" y="4683428"/>
            <a:ext cx="697627" cy="1200329"/>
          </a:xfrm>
          <a:prstGeom prst="rect">
            <a:avLst/>
          </a:prstGeom>
          <a:noFill/>
        </p:spPr>
        <p:txBody>
          <a:bodyPr wrap="none" rtlCol="0">
            <a:spAutoFit/>
          </a:bodyPr>
          <a:lstStyle/>
          <a:p>
            <a:pPr defTabSz="914126"/>
            <a:r>
              <a:rPr lang="en-US" sz="7200" dirty="0">
                <a:solidFill>
                  <a:srgbClr val="682A7A"/>
                </a:solidFill>
                <a:latin typeface="Arial" pitchFamily="34" charset="0"/>
                <a:cs typeface="Arial" pitchFamily="34" charset="0"/>
              </a:rPr>
              <a:t>?</a:t>
            </a:r>
          </a:p>
        </p:txBody>
      </p:sp>
      <p:sp>
        <p:nvSpPr>
          <p:cNvPr id="11" name="Rounded Rectangle 17"/>
          <p:cNvSpPr/>
          <p:nvPr/>
        </p:nvSpPr>
        <p:spPr>
          <a:xfrm>
            <a:off x="2249259" y="4156485"/>
            <a:ext cx="1947473" cy="445986"/>
          </a:xfrm>
          <a:prstGeom prst="roundRect">
            <a:avLst>
              <a:gd name="adj" fmla="val 0"/>
            </a:avLst>
          </a:prstGeom>
          <a:solidFill>
            <a:srgbClr val="682A7A"/>
          </a:solidFill>
          <a:ln w="12700" cap="flat" cmpd="sng" algn="ctr">
            <a:solidFill>
              <a:srgbClr val="505050"/>
            </a:solidFill>
            <a:prstDash val="solid"/>
          </a:ln>
          <a:effectLst/>
        </p:spPr>
        <p:txBody>
          <a:bodyPr rtlCol="0" anchor="ctr"/>
          <a:lstStyle/>
          <a:p>
            <a:pPr algn="ctr" defTabSz="914126">
              <a:defRPr/>
            </a:pPr>
            <a:r>
              <a:rPr lang="en-US" kern="0" dirty="0">
                <a:solidFill>
                  <a:schemeClr val="bg1"/>
                </a:solidFill>
                <a:latin typeface="Segoe UI Light"/>
                <a:cs typeface="Arial" pitchFamily="34" charset="0"/>
              </a:rPr>
              <a:t>Code</a:t>
            </a:r>
          </a:p>
        </p:txBody>
      </p:sp>
      <p:sp>
        <p:nvSpPr>
          <p:cNvPr id="12" name="Rounded Rectangle 29"/>
          <p:cNvSpPr/>
          <p:nvPr/>
        </p:nvSpPr>
        <p:spPr>
          <a:xfrm>
            <a:off x="4122247" y="4156485"/>
            <a:ext cx="2555130" cy="445986"/>
          </a:xfrm>
          <a:prstGeom prst="roundRect">
            <a:avLst>
              <a:gd name="adj" fmla="val 0"/>
            </a:avLst>
          </a:prstGeom>
          <a:solidFill>
            <a:srgbClr val="7549A7"/>
          </a:solidFill>
          <a:ln w="12700" cap="flat" cmpd="sng" algn="ctr">
            <a:solidFill>
              <a:srgbClr val="505050"/>
            </a:solid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Light"/>
                <a:cs typeface="Arial" pitchFamily="34" charset="0"/>
              </a:rPr>
              <a:t>Test &amp; Stabilize</a:t>
            </a:r>
          </a:p>
        </p:txBody>
      </p:sp>
      <p:sp>
        <p:nvSpPr>
          <p:cNvPr id="13" name="Rounded Rectangle 30"/>
          <p:cNvSpPr/>
          <p:nvPr/>
        </p:nvSpPr>
        <p:spPr>
          <a:xfrm>
            <a:off x="6598152" y="4156485"/>
            <a:ext cx="1952213" cy="445986"/>
          </a:xfrm>
          <a:prstGeom prst="roundRect">
            <a:avLst>
              <a:gd name="adj" fmla="val 0"/>
            </a:avLst>
          </a:prstGeom>
          <a:solidFill>
            <a:srgbClr val="682A7A"/>
          </a:solidFill>
          <a:ln w="12700" cap="flat" cmpd="sng" algn="ctr">
            <a:solidFill>
              <a:srgbClr val="505050"/>
            </a:solidFill>
            <a:prstDash val="solid"/>
          </a:ln>
          <a:effectLst/>
        </p:spPr>
        <p:txBody>
          <a:bodyPr rtlCol="0" anchor="ctr"/>
          <a:lstStyle/>
          <a:p>
            <a:pPr algn="ctr" defTabSz="914126">
              <a:defRPr/>
            </a:pPr>
            <a:r>
              <a:rPr lang="en-US" kern="0" dirty="0">
                <a:solidFill>
                  <a:schemeClr val="bg1"/>
                </a:solidFill>
                <a:latin typeface="Segoe UI Light"/>
                <a:cs typeface="Arial" pitchFamily="34" charset="0"/>
              </a:rPr>
              <a:t>Code</a:t>
            </a:r>
          </a:p>
        </p:txBody>
      </p:sp>
      <p:sp>
        <p:nvSpPr>
          <p:cNvPr id="14" name="Rounded Rectangle 31"/>
          <p:cNvSpPr/>
          <p:nvPr/>
        </p:nvSpPr>
        <p:spPr>
          <a:xfrm>
            <a:off x="8533266" y="4156485"/>
            <a:ext cx="2418519" cy="445986"/>
          </a:xfrm>
          <a:prstGeom prst="roundRect">
            <a:avLst>
              <a:gd name="adj" fmla="val 0"/>
            </a:avLst>
          </a:prstGeom>
          <a:gradFill>
            <a:gsLst>
              <a:gs pos="0">
                <a:srgbClr val="7549A7"/>
              </a:gs>
              <a:gs pos="100000">
                <a:schemeClr val="bg1"/>
              </a:gs>
            </a:gsLst>
            <a:lin ang="0" scaled="0"/>
          </a:gradFill>
          <a:ln w="12700" cap="flat" cmpd="sng" algn="ctr">
            <a:gradFill>
              <a:gsLst>
                <a:gs pos="0">
                  <a:schemeClr val="accent1">
                    <a:lumMod val="5000"/>
                    <a:lumOff val="95000"/>
                  </a:schemeClr>
                </a:gs>
                <a:gs pos="100000">
                  <a:srgbClr val="505050"/>
                </a:gs>
              </a:gsLst>
              <a:lin ang="10800000" scaled="0"/>
            </a:gradFill>
            <a:prstDash val="solid"/>
          </a:ln>
          <a:effectLst/>
        </p:spPr>
        <p:txBody>
          <a:bodyPr rtlCol="0" anchor="ctr"/>
          <a:lstStyle/>
          <a:p>
            <a:pPr defTabSz="914126">
              <a:defRPr/>
            </a:pPr>
            <a:r>
              <a:rPr lang="en-US" kern="0" dirty="0">
                <a:solidFill>
                  <a:schemeClr val="bg1"/>
                </a:solidFill>
                <a:latin typeface="Segoe UI Light"/>
                <a:cs typeface="Arial" pitchFamily="34" charset="0"/>
              </a:rPr>
              <a:t>    Test &amp; Stabilize</a:t>
            </a:r>
          </a:p>
        </p:txBody>
      </p:sp>
      <p:cxnSp>
        <p:nvCxnSpPr>
          <p:cNvPr id="15" name="Straight Arrow Connector 14"/>
          <p:cNvCxnSpPr/>
          <p:nvPr/>
        </p:nvCxnSpPr>
        <p:spPr>
          <a:xfrm>
            <a:off x="589359" y="5999218"/>
            <a:ext cx="10243943" cy="10160"/>
          </a:xfrm>
          <a:prstGeom prst="straightConnector1">
            <a:avLst/>
          </a:prstGeom>
          <a:noFill/>
          <a:ln w="88900" cap="flat" cmpd="sng" algn="ctr">
            <a:solidFill>
              <a:srgbClr val="7549A7"/>
            </a:solidFill>
            <a:prstDash val="solid"/>
            <a:headEnd type="triangle"/>
            <a:tailEnd type="triangle"/>
          </a:ln>
          <a:effectLst/>
        </p:spPr>
      </p:cxnSp>
      <p:sp>
        <p:nvSpPr>
          <p:cNvPr id="16" name="Text Placeholder 5"/>
          <p:cNvSpPr txBox="1">
            <a:spLocks/>
          </p:cNvSpPr>
          <p:nvPr/>
        </p:nvSpPr>
        <p:spPr>
          <a:xfrm>
            <a:off x="5039820" y="5768134"/>
            <a:ext cx="1343020" cy="472328"/>
          </a:xfrm>
          <a:prstGeom prst="rect">
            <a:avLst/>
          </a:prstGeom>
          <a:solidFill>
            <a:schemeClr val="bg1"/>
          </a:solidFill>
        </p:spPr>
        <p:txBody>
          <a:bodyPr anchor="ct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7549A7"/>
                </a:solidFill>
                <a:effectLst/>
                <a:uLnTx/>
                <a:uFillTx/>
                <a:latin typeface="Segoe UI Light"/>
                <a:ea typeface="+mn-ea"/>
                <a:cs typeface="+mn-cs"/>
              </a:rPr>
              <a:t>2,5 </a:t>
            </a:r>
            <a:r>
              <a:rPr kumimoji="0" lang="en-US" sz="2400" b="0" i="0" u="none" strike="noStrike" kern="1200" cap="none" spc="0" normalizeH="0" baseline="0" noProof="0" dirty="0" err="1">
                <a:ln>
                  <a:noFill/>
                </a:ln>
                <a:solidFill>
                  <a:srgbClr val="7549A7"/>
                </a:solidFill>
                <a:effectLst/>
                <a:uLnTx/>
                <a:uFillTx/>
                <a:latin typeface="Segoe UI Light"/>
                <a:ea typeface="+mn-ea"/>
                <a:cs typeface="+mn-cs"/>
              </a:rPr>
              <a:t>ans</a:t>
            </a:r>
            <a:endParaRPr kumimoji="0" lang="en-US" sz="2400" b="0" i="0" u="none" strike="noStrike" kern="1200" cap="none" spc="0" normalizeH="0" baseline="0" noProof="0" dirty="0">
              <a:ln>
                <a:noFill/>
              </a:ln>
              <a:solidFill>
                <a:srgbClr val="7549A7"/>
              </a:solidFill>
              <a:effectLst/>
              <a:uLnTx/>
              <a:uFillTx/>
              <a:latin typeface="Segoe UI Light"/>
              <a:ea typeface="+mn-ea"/>
              <a:cs typeface="+mn-cs"/>
            </a:endParaRPr>
          </a:p>
        </p:txBody>
      </p:sp>
      <p:sp>
        <p:nvSpPr>
          <p:cNvPr id="17" name="Rectangle 16"/>
          <p:cNvSpPr/>
          <p:nvPr/>
        </p:nvSpPr>
        <p:spPr>
          <a:xfrm>
            <a:off x="350837" y="1363662"/>
            <a:ext cx="10511315" cy="2554545"/>
          </a:xfrm>
          <a:prstGeom prst="rect">
            <a:avLst/>
          </a:prstGeom>
        </p:spPr>
        <p:txBody>
          <a:bodyPr wrap="square">
            <a:spAutoFit/>
          </a:bodyPr>
          <a:lstStyle/>
          <a:p>
            <a:pPr lvl="0" defTabSz="914400">
              <a:lnSpc>
                <a:spcPct val="125000"/>
              </a:lnSpc>
            </a:pPr>
            <a:r>
              <a:rPr lang="en-US" sz="2800" kern="0" spc="20" dirty="0">
                <a:solidFill>
                  <a:srgbClr val="682A7A"/>
                </a:solidFill>
                <a:latin typeface="Segoe UI Light"/>
              </a:rPr>
              <a:t>Notre </a:t>
            </a:r>
            <a:r>
              <a:rPr lang="en-US" sz="2800" kern="0" spc="20" dirty="0" err="1">
                <a:solidFill>
                  <a:srgbClr val="682A7A"/>
                </a:solidFill>
                <a:latin typeface="Segoe UI Light"/>
              </a:rPr>
              <a:t>processus</a:t>
            </a:r>
            <a:r>
              <a:rPr lang="en-US" sz="2800" kern="0" spc="20" dirty="0">
                <a:solidFill>
                  <a:srgbClr val="682A7A"/>
                </a:solidFill>
                <a:latin typeface="Segoe UI Light"/>
              </a:rPr>
              <a:t> de </a:t>
            </a:r>
            <a:r>
              <a:rPr lang="en-US" sz="2800" kern="0" spc="20" dirty="0" err="1">
                <a:solidFill>
                  <a:srgbClr val="682A7A"/>
                </a:solidFill>
                <a:latin typeface="Segoe UI Light"/>
              </a:rPr>
              <a:t>développement</a:t>
            </a:r>
            <a:endParaRPr lang="en-US" sz="2800" kern="0" spc="20" dirty="0">
              <a:solidFill>
                <a:srgbClr val="682A7A"/>
              </a:solidFill>
              <a:latin typeface="Segoe UI Light"/>
            </a:endParaRPr>
          </a:p>
          <a:p>
            <a:pPr lvl="0" defTabSz="914400">
              <a:lnSpc>
                <a:spcPct val="125000"/>
              </a:lnSpc>
            </a:pPr>
            <a:r>
              <a:rPr lang="fr-FR" sz="2000" kern="0" spc="20" dirty="0">
                <a:latin typeface="Segoe UI Light"/>
              </a:rPr>
              <a:t>Nous avons demandé des commentaires après chaque étape - planification, Beta, RTM.</a:t>
            </a:r>
          </a:p>
          <a:p>
            <a:pPr lvl="0" defTabSz="914400">
              <a:lnSpc>
                <a:spcPct val="125000"/>
              </a:lnSpc>
            </a:pPr>
            <a:r>
              <a:rPr lang="fr-FR" sz="2000" kern="0" spc="20" dirty="0">
                <a:latin typeface="Segoe UI Light"/>
              </a:rPr>
              <a:t>Nous avons trouvé des bugs avec ce processus et les réparons - pas de problèmes là-bas.</a:t>
            </a:r>
          </a:p>
          <a:p>
            <a:pPr lvl="0" defTabSz="914400">
              <a:lnSpc>
                <a:spcPct val="125000"/>
              </a:lnSpc>
            </a:pPr>
            <a:r>
              <a:rPr lang="fr-FR" sz="2000" kern="0" spc="20" dirty="0">
                <a:latin typeface="Segoe UI Light"/>
              </a:rPr>
              <a:t>Mais nous ne pouvions réagir à rien que les clients qui utilisaient le produit nous le disaient.</a:t>
            </a:r>
          </a:p>
          <a:p>
            <a:pPr lvl="0" defTabSz="914400">
              <a:lnSpc>
                <a:spcPct val="125000"/>
              </a:lnSpc>
            </a:pPr>
            <a:r>
              <a:rPr lang="fr-FR" sz="2000" kern="0" spc="20" dirty="0">
                <a:latin typeface="Segoe UI Light"/>
              </a:rPr>
              <a:t>Pour la plupart, nous dirions à tout le monde "désolé" ... et pousser les choses à la prochaine version.</a:t>
            </a:r>
            <a:endParaRPr lang="en-US" sz="2000" kern="0" spc="20" dirty="0">
              <a:latin typeface="Segoe UI Light"/>
            </a:endParaRPr>
          </a:p>
        </p:txBody>
      </p:sp>
    </p:spTree>
    <p:extLst>
      <p:ext uri="{BB962C8B-B14F-4D97-AF65-F5344CB8AC3E}">
        <p14:creationId xmlns:p14="http://schemas.microsoft.com/office/powerpoint/2010/main" val="13085954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Qu’es-ce</a:t>
            </a:r>
            <a:r>
              <a:rPr lang="en-US" dirty="0"/>
              <a:t> que le DevOps?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651" y="1175238"/>
            <a:ext cx="5607050" cy="5607050"/>
          </a:xfrm>
          <a:prstGeom prst="rect">
            <a:avLst/>
          </a:prstGeom>
        </p:spPr>
      </p:pic>
      <p:sp>
        <p:nvSpPr>
          <p:cNvPr id="5" name="Right Triangle 4"/>
          <p:cNvSpPr/>
          <p:nvPr/>
        </p:nvSpPr>
        <p:spPr bwMode="auto">
          <a:xfrm rot="19782022" flipH="1" flipV="1">
            <a:off x="3663770" y="4428076"/>
            <a:ext cx="361133" cy="473187"/>
          </a:xfrm>
          <a:prstGeom prst="rtTriangle">
            <a:avLst/>
          </a:prstGeom>
          <a:solidFill>
            <a:srgbClr val="682A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Rounded Rectangle 39"/>
          <p:cNvSpPr/>
          <p:nvPr/>
        </p:nvSpPr>
        <p:spPr>
          <a:xfrm>
            <a:off x="2213202" y="4018706"/>
            <a:ext cx="2036457" cy="553592"/>
          </a:xfrm>
          <a:prstGeom prst="roundRect">
            <a:avLst/>
          </a:prstGeom>
          <a:solidFill>
            <a:srgbClr val="682A7A"/>
          </a:solidFill>
          <a:ln w="12700" cap="flat" cmpd="sng" algn="ctr">
            <a:noFill/>
            <a:prstDash val="solid"/>
            <a:miter lim="800000"/>
          </a:ln>
          <a:effectLst/>
        </p:spPr>
        <p:txBody>
          <a:bodyPr rtlCol="0" anchor="ctr"/>
          <a:lstStyle/>
          <a:p>
            <a:pPr lvl="0" algn="ctr" defTabSz="914228">
              <a:defRPr/>
            </a:pPr>
            <a:r>
              <a:rPr lang="fr-FR" sz="1000" b="1" i="1" kern="0" dirty="0">
                <a:solidFill>
                  <a:srgbClr val="FBFBFB"/>
                </a:solidFill>
                <a:latin typeface="Bodoni MT"/>
                <a:cs typeface="Bodoni Std Bold Italic"/>
              </a:rPr>
              <a:t>C'est la collaboration Développement et Opérations</a:t>
            </a:r>
            <a:endParaRPr kumimoji="0" lang="en-US" sz="1000" b="1" i="1" u="none" strike="noStrike" kern="0" cap="none" spc="0" normalizeH="0" baseline="0" noProof="0" dirty="0">
              <a:ln>
                <a:noFill/>
              </a:ln>
              <a:solidFill>
                <a:srgbClr val="FBFBFB"/>
              </a:solidFill>
              <a:effectLst/>
              <a:uLnTx/>
              <a:uFillTx/>
              <a:latin typeface="Bodoni MT"/>
              <a:ea typeface="+mn-ea"/>
              <a:cs typeface="Bodoni Std Bold Italic"/>
            </a:endParaRPr>
          </a:p>
        </p:txBody>
      </p:sp>
      <p:sp>
        <p:nvSpPr>
          <p:cNvPr id="7" name="Right Triangle 6"/>
          <p:cNvSpPr/>
          <p:nvPr/>
        </p:nvSpPr>
        <p:spPr bwMode="auto">
          <a:xfrm flipH="1" flipV="1">
            <a:off x="5803936" y="1850341"/>
            <a:ext cx="186375" cy="253463"/>
          </a:xfrm>
          <a:prstGeom prst="rtTriangle">
            <a:avLst/>
          </a:prstGeom>
          <a:solidFill>
            <a:srgbClr val="682A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ounded Rectangle 42"/>
          <p:cNvSpPr/>
          <p:nvPr/>
        </p:nvSpPr>
        <p:spPr>
          <a:xfrm>
            <a:off x="5144845" y="1490998"/>
            <a:ext cx="1315046" cy="384396"/>
          </a:xfrm>
          <a:prstGeom prst="roundRect">
            <a:avLst/>
          </a:prstGeom>
          <a:solidFill>
            <a:srgbClr val="682A7A"/>
          </a:solidFill>
          <a:ln w="12700" cap="flat" cmpd="sng" algn="ctr">
            <a:noFill/>
            <a:prstDash val="solid"/>
            <a:miter lim="800000"/>
          </a:ln>
          <a:effectLst/>
        </p:spPr>
        <p:txBody>
          <a:bodyPr rtlCol="0" anchor="ctr"/>
          <a:lstStyle/>
          <a:p>
            <a:pPr marL="0" marR="0" lvl="0" indent="0" algn="ctr" defTabSz="914228"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err="1">
                <a:ln>
                  <a:noFill/>
                </a:ln>
                <a:solidFill>
                  <a:srgbClr val="FBFBFB"/>
                </a:solidFill>
                <a:effectLst/>
                <a:uLnTx/>
                <a:uFillTx/>
                <a:latin typeface="Bodoni MT"/>
                <a:ea typeface="+mn-ea"/>
                <a:cs typeface="Bodoni Std Bold Italic"/>
              </a:rPr>
              <a:t>C’est</a:t>
            </a:r>
            <a:r>
              <a:rPr kumimoji="0" lang="en-US" sz="1000" b="1" i="1" u="none" strike="noStrike" kern="0" cap="none" spc="0" normalizeH="0" baseline="0" noProof="0" dirty="0">
                <a:ln>
                  <a:noFill/>
                </a:ln>
                <a:solidFill>
                  <a:srgbClr val="FBFBFB"/>
                </a:solidFill>
                <a:effectLst/>
                <a:uLnTx/>
                <a:uFillTx/>
                <a:latin typeface="Bodoni MT"/>
                <a:ea typeface="+mn-ea"/>
                <a:cs typeface="Bodoni Std Bold Italic"/>
              </a:rPr>
              <a:t> un </a:t>
            </a:r>
            <a:r>
              <a:rPr kumimoji="0" lang="en-US" sz="1000" b="1" i="1" u="none" strike="noStrike" kern="0" cap="none" spc="0" normalizeH="0" baseline="0" noProof="0" dirty="0" err="1">
                <a:ln>
                  <a:noFill/>
                </a:ln>
                <a:solidFill>
                  <a:srgbClr val="FBFBFB"/>
                </a:solidFill>
                <a:effectLst/>
                <a:uLnTx/>
                <a:uFillTx/>
                <a:latin typeface="Bodoni MT"/>
                <a:ea typeface="+mn-ea"/>
                <a:cs typeface="Bodoni Std Bold Italic"/>
              </a:rPr>
              <a:t>titre</a:t>
            </a:r>
            <a:endParaRPr kumimoji="0" lang="en-US" sz="1000" b="1" i="1" u="none" strike="noStrike" kern="0" cap="none" spc="0" normalizeH="0" baseline="0" noProof="0" dirty="0">
              <a:ln>
                <a:noFill/>
              </a:ln>
              <a:solidFill>
                <a:srgbClr val="FBFBFB"/>
              </a:solidFill>
              <a:effectLst/>
              <a:uLnTx/>
              <a:uFillTx/>
              <a:latin typeface="Bodoni MT"/>
              <a:ea typeface="+mn-ea"/>
              <a:cs typeface="Bodoni Std Bold Italic"/>
            </a:endParaRPr>
          </a:p>
        </p:txBody>
      </p:sp>
      <p:grpSp>
        <p:nvGrpSpPr>
          <p:cNvPr id="9" name="Group 8"/>
          <p:cNvGrpSpPr/>
          <p:nvPr/>
        </p:nvGrpSpPr>
        <p:grpSpPr>
          <a:xfrm>
            <a:off x="5748290" y="3410555"/>
            <a:ext cx="1505024" cy="686386"/>
            <a:chOff x="5229616" y="3272179"/>
            <a:chExt cx="1505024" cy="686386"/>
          </a:xfrm>
          <a:solidFill>
            <a:srgbClr val="7549A7"/>
          </a:solidFill>
        </p:grpSpPr>
        <p:sp>
          <p:nvSpPr>
            <p:cNvPr id="10" name="Right Triangle 9"/>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ounded Rectangle 45"/>
            <p:cNvSpPr/>
            <p:nvPr/>
          </p:nvSpPr>
          <p:spPr>
            <a:xfrm>
              <a:off x="5229616" y="3272179"/>
              <a:ext cx="1505024" cy="446826"/>
            </a:xfrm>
            <a:prstGeom prst="roundRect">
              <a:avLst/>
            </a:prstGeom>
            <a:grpFill/>
            <a:ln w="12700" cap="flat" cmpd="sng" algn="ctr">
              <a:noFill/>
              <a:prstDash val="solid"/>
              <a:miter lim="800000"/>
            </a:ln>
            <a:effectLst/>
          </p:spPr>
          <p:txBody>
            <a:bodyPr rtlCol="0" anchor="ctr"/>
            <a:lstStyle/>
            <a:p>
              <a:pPr marL="0" marR="0" lvl="0" indent="0" algn="ctr" defTabSz="914228"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err="1">
                  <a:ln>
                    <a:noFill/>
                  </a:ln>
                  <a:solidFill>
                    <a:srgbClr val="FBFBFB"/>
                  </a:solidFill>
                  <a:effectLst/>
                  <a:uLnTx/>
                  <a:uFillTx/>
                  <a:latin typeface="Bodoni MT"/>
                  <a:ea typeface="+mn-ea"/>
                  <a:cs typeface="Bodoni Std Bold Italic"/>
                </a:rPr>
                <a:t>C’est</a:t>
              </a:r>
              <a:r>
                <a:rPr kumimoji="0" lang="en-US" sz="1000" b="1" i="1" u="none" strike="noStrike" kern="0" cap="none" spc="0" normalizeH="0" baseline="0" noProof="0" dirty="0">
                  <a:ln>
                    <a:noFill/>
                  </a:ln>
                  <a:solidFill>
                    <a:srgbClr val="FBFBFB"/>
                  </a:solidFill>
                  <a:effectLst/>
                  <a:uLnTx/>
                  <a:uFillTx/>
                  <a:latin typeface="Bodoni MT"/>
                  <a:ea typeface="+mn-ea"/>
                  <a:cs typeface="Bodoni Std Bold Italic"/>
                </a:rPr>
                <a:t> de </a:t>
              </a:r>
              <a:r>
                <a:rPr kumimoji="0" lang="en-US" sz="1000" b="1" i="1" u="none" strike="noStrike" kern="0" cap="none" spc="0" normalizeH="0" baseline="0" noProof="0" dirty="0" err="1">
                  <a:ln>
                    <a:noFill/>
                  </a:ln>
                  <a:solidFill>
                    <a:srgbClr val="FBFBFB"/>
                  </a:solidFill>
                  <a:effectLst/>
                  <a:uLnTx/>
                  <a:uFillTx/>
                  <a:latin typeface="Bodoni MT"/>
                  <a:ea typeface="+mn-ea"/>
                  <a:cs typeface="Bodoni Std Bold Italic"/>
                </a:rPr>
                <a:t>l’automatisation</a:t>
              </a:r>
              <a:endParaRPr kumimoji="0" lang="en-US" sz="1000" b="1" i="1" u="none" strike="noStrike" kern="0" cap="none" spc="0" normalizeH="0" baseline="0" noProof="0" dirty="0">
                <a:ln>
                  <a:noFill/>
                </a:ln>
                <a:solidFill>
                  <a:srgbClr val="FBFBFB"/>
                </a:solidFill>
                <a:effectLst/>
                <a:uLnTx/>
                <a:uFillTx/>
                <a:latin typeface="Bodoni MT"/>
                <a:ea typeface="+mn-ea"/>
                <a:cs typeface="Bodoni Std Bold Italic"/>
              </a:endParaRPr>
            </a:p>
          </p:txBody>
        </p:sp>
      </p:grpSp>
      <p:grpSp>
        <p:nvGrpSpPr>
          <p:cNvPr id="12" name="Group 11"/>
          <p:cNvGrpSpPr/>
          <p:nvPr/>
        </p:nvGrpSpPr>
        <p:grpSpPr>
          <a:xfrm>
            <a:off x="7628151" y="3993505"/>
            <a:ext cx="1725768" cy="885723"/>
            <a:chOff x="9432099" y="2218807"/>
            <a:chExt cx="1725768" cy="885723"/>
          </a:xfrm>
          <a:solidFill>
            <a:srgbClr val="7549A7"/>
          </a:solidFill>
        </p:grpSpPr>
        <p:sp>
          <p:nvSpPr>
            <p:cNvPr id="13" name="Right Triangle 12"/>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Rounded Rectangle 48"/>
            <p:cNvSpPr/>
            <p:nvPr/>
          </p:nvSpPr>
          <p:spPr>
            <a:xfrm>
              <a:off x="9432099" y="2218807"/>
              <a:ext cx="1725768" cy="586380"/>
            </a:xfrm>
            <a:prstGeom prst="roundRect">
              <a:avLst/>
            </a:prstGeom>
            <a:grpFill/>
            <a:ln w="12700" cap="flat" cmpd="sng" algn="ctr">
              <a:noFill/>
              <a:prstDash val="solid"/>
              <a:miter lim="800000"/>
            </a:ln>
            <a:effectLst/>
          </p:spPr>
          <p:txBody>
            <a:bodyPr rtlCol="0" anchor="ctr"/>
            <a:lstStyle/>
            <a:p>
              <a:pPr lvl="0" algn="ctr" defTabSz="914228">
                <a:defRPr/>
              </a:pPr>
              <a:r>
                <a:rPr lang="fr-FR" sz="1000" b="1" i="1" kern="0" dirty="0">
                  <a:solidFill>
                    <a:srgbClr val="FBFBFB"/>
                  </a:solidFill>
                  <a:latin typeface="Bodoni MT"/>
                  <a:cs typeface="Bodoni Std Bold Italic"/>
                </a:rPr>
                <a:t>Cela signifie des sorties plus rapides et plus petites</a:t>
              </a:r>
              <a:endParaRPr kumimoji="0" lang="en-US" sz="1000" b="1" i="1" u="none" strike="noStrike" kern="0" cap="none" spc="0" normalizeH="0" baseline="0" noProof="0" dirty="0">
                <a:ln>
                  <a:noFill/>
                </a:ln>
                <a:solidFill>
                  <a:srgbClr val="FBFBFB"/>
                </a:solidFill>
                <a:effectLst/>
                <a:uLnTx/>
                <a:uFillTx/>
                <a:latin typeface="Bodoni MT"/>
                <a:ea typeface="+mn-ea"/>
                <a:cs typeface="Bodoni Std Bold Italic"/>
              </a:endParaRPr>
            </a:p>
          </p:txBody>
        </p:sp>
      </p:grpSp>
    </p:spTree>
    <p:extLst>
      <p:ext uri="{BB962C8B-B14F-4D97-AF65-F5344CB8AC3E}">
        <p14:creationId xmlns:p14="http://schemas.microsoft.com/office/powerpoint/2010/main" val="24714008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r-FR" dirty="0"/>
              <a:t>Un cycle de vie convergé</a:t>
            </a:r>
            <a:endParaRPr lang="en-US" dirty="0"/>
          </a:p>
        </p:txBody>
      </p:sp>
      <p:sp>
        <p:nvSpPr>
          <p:cNvPr id="36" name="TextBox 6"/>
          <p:cNvSpPr txBox="1"/>
          <p:nvPr/>
        </p:nvSpPr>
        <p:spPr>
          <a:xfrm>
            <a:off x="115934" y="5306952"/>
            <a:ext cx="3240000" cy="400110"/>
          </a:xfrm>
          <a:prstGeom prst="rect">
            <a:avLst/>
          </a:prstGeom>
          <a:noFill/>
        </p:spPr>
        <p:txBody>
          <a:bodyPr wrap="square" rtlCol="0">
            <a:spAutoFit/>
          </a:bodyPr>
          <a:lstStyle/>
          <a:p>
            <a:pPr algn="r" defTabSz="914228">
              <a:defRPr/>
            </a:pPr>
            <a:r>
              <a:rPr lang="en-US" sz="2000" kern="0" dirty="0" err="1">
                <a:solidFill>
                  <a:srgbClr val="3C3C3C"/>
                </a:solidFill>
                <a:latin typeface="Segoe UI Semilight"/>
              </a:rPr>
              <a:t>Développer</a:t>
            </a:r>
            <a:r>
              <a:rPr lang="en-US" sz="2000" kern="0" dirty="0">
                <a:solidFill>
                  <a:srgbClr val="3C3C3C"/>
                </a:solidFill>
                <a:latin typeface="Segoe UI Semilight"/>
              </a:rPr>
              <a:t> + Test</a:t>
            </a:r>
          </a:p>
        </p:txBody>
      </p:sp>
      <p:sp>
        <p:nvSpPr>
          <p:cNvPr id="37" name="TextBox 47"/>
          <p:cNvSpPr txBox="1"/>
          <p:nvPr/>
        </p:nvSpPr>
        <p:spPr>
          <a:xfrm>
            <a:off x="115934" y="1877953"/>
            <a:ext cx="3240000" cy="400110"/>
          </a:xfrm>
          <a:prstGeom prst="rect">
            <a:avLst/>
          </a:prstGeom>
          <a:noFill/>
        </p:spPr>
        <p:txBody>
          <a:bodyPr wrap="square" rtlCol="0">
            <a:spAutoFit/>
          </a:bodyPr>
          <a:lstStyle/>
          <a:p>
            <a:pPr algn="r" defTabSz="914228">
              <a:defRPr/>
            </a:pPr>
            <a:r>
              <a:rPr lang="en-US" sz="2000" kern="0" dirty="0">
                <a:solidFill>
                  <a:srgbClr val="3C3C3C"/>
                </a:solidFill>
                <a:latin typeface="Segoe UI Semilight"/>
              </a:rPr>
              <a:t>Plan + </a:t>
            </a:r>
            <a:r>
              <a:rPr lang="en-US" sz="2000" kern="0" dirty="0" err="1">
                <a:solidFill>
                  <a:srgbClr val="3C3C3C"/>
                </a:solidFill>
                <a:latin typeface="Segoe UI Semilight"/>
              </a:rPr>
              <a:t>Suvi</a:t>
            </a:r>
            <a:endParaRPr lang="en-US" sz="2000" kern="0" dirty="0">
              <a:solidFill>
                <a:srgbClr val="3C3C3C"/>
              </a:solidFill>
              <a:latin typeface="Segoe UI Semilight"/>
            </a:endParaRPr>
          </a:p>
        </p:txBody>
      </p:sp>
      <p:sp>
        <p:nvSpPr>
          <p:cNvPr id="38" name="TextBox 48"/>
          <p:cNvSpPr txBox="1"/>
          <p:nvPr/>
        </p:nvSpPr>
        <p:spPr>
          <a:xfrm>
            <a:off x="9087390" y="5306952"/>
            <a:ext cx="3240000" cy="400110"/>
          </a:xfrm>
          <a:prstGeom prst="rect">
            <a:avLst/>
          </a:prstGeom>
          <a:noFill/>
        </p:spPr>
        <p:txBody>
          <a:bodyPr wrap="square" rtlCol="0">
            <a:spAutoFit/>
          </a:bodyPr>
          <a:lstStyle/>
          <a:p>
            <a:pPr defTabSz="914228">
              <a:defRPr/>
            </a:pPr>
            <a:r>
              <a:rPr lang="en-US" sz="2000" kern="0" dirty="0">
                <a:solidFill>
                  <a:srgbClr val="3C3C3C"/>
                </a:solidFill>
                <a:latin typeface="Segoe UI Semilight"/>
              </a:rPr>
              <a:t>Monitor + </a:t>
            </a:r>
            <a:r>
              <a:rPr lang="en-US" sz="2000" kern="0" dirty="0" err="1">
                <a:solidFill>
                  <a:srgbClr val="3C3C3C"/>
                </a:solidFill>
                <a:latin typeface="Segoe UI Semilight"/>
              </a:rPr>
              <a:t>Apprendre</a:t>
            </a:r>
            <a:endParaRPr lang="en-US" sz="2000" kern="0" dirty="0">
              <a:solidFill>
                <a:srgbClr val="3C3C3C"/>
              </a:solidFill>
              <a:latin typeface="Segoe UI Semilight"/>
            </a:endParaRPr>
          </a:p>
        </p:txBody>
      </p:sp>
      <p:sp>
        <p:nvSpPr>
          <p:cNvPr id="39" name="TextBox 49"/>
          <p:cNvSpPr txBox="1"/>
          <p:nvPr/>
        </p:nvSpPr>
        <p:spPr>
          <a:xfrm>
            <a:off x="9087390" y="1877953"/>
            <a:ext cx="3240000" cy="400110"/>
          </a:xfrm>
          <a:prstGeom prst="rect">
            <a:avLst/>
          </a:prstGeom>
          <a:noFill/>
        </p:spPr>
        <p:txBody>
          <a:bodyPr wrap="square" rtlCol="0">
            <a:spAutoFit/>
          </a:bodyPr>
          <a:lstStyle/>
          <a:p>
            <a:pPr defTabSz="914228">
              <a:defRPr/>
            </a:pPr>
            <a:r>
              <a:rPr lang="en-US" sz="2000" kern="0" dirty="0">
                <a:solidFill>
                  <a:srgbClr val="3C3C3C"/>
                </a:solidFill>
                <a:latin typeface="Segoe UI Semilight"/>
              </a:rPr>
              <a:t>Release</a:t>
            </a:r>
          </a:p>
        </p:txBody>
      </p:sp>
      <p:sp>
        <p:nvSpPr>
          <p:cNvPr id="40" name="TextBox 8"/>
          <p:cNvSpPr txBox="1"/>
          <p:nvPr/>
        </p:nvSpPr>
        <p:spPr>
          <a:xfrm>
            <a:off x="115934" y="3581312"/>
            <a:ext cx="3193200" cy="430887"/>
          </a:xfrm>
          <a:prstGeom prst="rect">
            <a:avLst/>
          </a:prstGeom>
          <a:noFill/>
        </p:spPr>
        <p:txBody>
          <a:bodyPr wrap="square" lIns="0" tIns="0" rIns="0" bIns="0" rtlCol="0">
            <a:spAutoFit/>
          </a:bodyPr>
          <a:lstStyle/>
          <a:p>
            <a:pPr algn="ctr" defTabSz="914228">
              <a:defRPr/>
            </a:pPr>
            <a:r>
              <a:rPr lang="en-US" sz="2800" kern="800" spc="100" dirty="0" err="1">
                <a:solidFill>
                  <a:srgbClr val="682A7A"/>
                </a:solidFill>
                <a:latin typeface="Segoe UI Light"/>
                <a:cs typeface="Segoe UI Semibold" panose="020B0702040204020203" pitchFamily="34" charset="0"/>
              </a:rPr>
              <a:t>Développement</a:t>
            </a:r>
            <a:endParaRPr lang="en-US" sz="2800" kern="800" spc="100" dirty="0">
              <a:solidFill>
                <a:srgbClr val="682A7A"/>
              </a:solidFill>
              <a:latin typeface="Segoe UI Light"/>
              <a:cs typeface="Segoe UI Semibold" panose="020B0702040204020203" pitchFamily="34" charset="0"/>
            </a:endParaRPr>
          </a:p>
        </p:txBody>
      </p:sp>
      <p:sp>
        <p:nvSpPr>
          <p:cNvPr id="41" name="TextBox 44"/>
          <p:cNvSpPr txBox="1"/>
          <p:nvPr/>
        </p:nvSpPr>
        <p:spPr>
          <a:xfrm>
            <a:off x="9350865" y="3581312"/>
            <a:ext cx="3191972" cy="430887"/>
          </a:xfrm>
          <a:prstGeom prst="rect">
            <a:avLst/>
          </a:prstGeom>
          <a:noFill/>
        </p:spPr>
        <p:txBody>
          <a:bodyPr wrap="square" lIns="0" tIns="0" rIns="0" bIns="0" rtlCol="0">
            <a:spAutoFit/>
          </a:bodyPr>
          <a:lstStyle/>
          <a:p>
            <a:pPr algn="ctr" defTabSz="914228">
              <a:defRPr/>
            </a:pPr>
            <a:r>
              <a:rPr lang="de-DE" sz="2800" kern="800" spc="100" dirty="0">
                <a:solidFill>
                  <a:srgbClr val="682A7A"/>
                </a:solidFill>
                <a:latin typeface="Segoe UI Light"/>
                <a:cs typeface="Segoe UI Semibold" panose="020B0702040204020203" pitchFamily="34" charset="0"/>
              </a:rPr>
              <a:t>Production</a:t>
            </a:r>
            <a:endParaRPr lang="en-US" sz="2800" kern="800" spc="100" dirty="0">
              <a:solidFill>
                <a:srgbClr val="682A7A"/>
              </a:solidFill>
              <a:latin typeface="Segoe UI Light"/>
              <a:cs typeface="Segoe UI Semibold" panose="020B0702040204020203" pitchFamily="34" charset="0"/>
            </a:endParaRPr>
          </a:p>
        </p:txBody>
      </p:sp>
      <p:pic>
        <p:nvPicPr>
          <p:cNvPr id="42" name="Picture 4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006024" y="1904067"/>
            <a:ext cx="4238009" cy="4182791"/>
          </a:xfrm>
          <a:prstGeom prst="rect">
            <a:avLst/>
          </a:prstGeom>
        </p:spPr>
      </p:pic>
    </p:spTree>
    <p:extLst>
      <p:ext uri="{BB962C8B-B14F-4D97-AF65-F5344CB8AC3E}">
        <p14:creationId xmlns:p14="http://schemas.microsoft.com/office/powerpoint/2010/main" val="1153062809"/>
      </p:ext>
    </p:extLst>
  </p:cSld>
  <p:clrMapOvr>
    <a:masterClrMapping/>
  </p:clrMapOvr>
  <p:transition>
    <p:fade/>
  </p:transition>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4.xml><?xml version="1.0" encoding="utf-8"?>
<a:theme xmlns:a="http://schemas.openxmlformats.org/drawingml/2006/main" name="Visual Studio Enterprise">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​L100 Our Journey to DevOps Deck</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DSWF2_x0028_1_x0029_ xmlns="b3bc04a5-d503-43b1-b98c-a8cf663329d9">
      <Url xsi:nil="true"/>
      <Description xsi:nil="true"/>
    </ODSWF2_x0028_1_x0029_>
    <ODSWF1 xmlns="b3bc04a5-d503-43b1-b98c-a8cf663329d9">
      <Url xsi:nil="true"/>
      <Description xsi:nil="true"/>
    </ODSWF1>
    <Owner xmlns="230e9df3-be65-4c73-a93b-d1236ebd677e">
      <UserInfo>
        <DisplayName>Clemri Steyn</DisplayName>
        <AccountId>221</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ODSWF2 xmlns="b3bc04a5-d503-43b1-b98c-a8cf663329d9">
      <Url xsi:nil="true"/>
      <Description xsi:nil="true"/>
    </ODSWF2>
    <ODSWF2_x0028_1_x0029_0 xmlns="b3bc04a5-d503-43b1-b98c-a8cf663329d9">
      <Url xsi:nil="true"/>
      <Description xsi:nil="true"/>
    </ODSWF2_x0028_1_x0029_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i:0#.f|membership|v-vamina@microsoft.com</DisplayName>
        <AccountId>99774</AccountId>
        <AccountType/>
      </UserInfo>
      <UserInfo>
        <DisplayName>i:0#.f|membership|denize@microsoft.com</DisplayName>
        <AccountId>26728</AccountId>
        <AccountType/>
      </UserInfo>
      <UserInfo>
        <DisplayName>i:0#.f|membership|v-danaja@microsoft.com</DisplayName>
        <AccountId>176</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ODSWF_x0028_1_x0029_ xmlns="b3bc04a5-d503-43b1-b98c-a8cf663329d9">
      <Url xsi:nil="true"/>
      <Description xsi:nil="true"/>
    </ODSWF_x0028_1_x0029_>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https://microsoft.sharepoint.com/sites/Infopedia_G01KC/Media/Thumbnails/G01KC-1-21992/Our Journey to DevOps Deck.png</Url>
      <Description>/sites/Infopedia_G01KC/Media/Thumbnails/G01KC-1-21992/Our Journey to DevOps Deck.png</Description>
    </Thumbnail1>
    <i0d941ee1e744ffea7aeee9924c91cbb xmlns="230e9df3-be65-4c73-a93b-d1236ebd677e">
      <Terms xmlns="http://schemas.microsoft.com/office/infopath/2007/PartnerControls"/>
    </i0d941ee1e744ffea7aeee9924c91cbb>
    <ODSWF_x0028_1_x0029_0 xmlns="b3bc04a5-d503-43b1-b98c-a8cf663329d9">
      <Url xsi:nil="true"/>
      <Description xsi:nil="true"/>
    </ODSWF_x0028_1_x0029_0>
    <RoutingRuleDescription xmlns="http://schemas.microsoft.com/sharepoint/v3" xsi:nil="true"/>
    <PublishingExpirationDate xmlns="http://schemas.microsoft.com/sharepoint/v3" xsi:nil="true"/>
    <ODSWF_x0028_1_x0029_1 xmlns="b3bc04a5-d503-43b1-b98c-a8cf663329d9">
      <Url xsi:nil="true"/>
      <Description xsi:nil="true"/>
    </ODSWF_x0028_1_x0029_1>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14</Value>
      <Value>348</Value>
      <Value>346</Value>
      <Value>345</Value>
      <Value>21</Value>
    </TaxCatchAll>
    <mb88723863e1404388ba3733387d48df xmlns="230e9df3-be65-4c73-a93b-d1236ebd677e">
      <Terms xmlns="http://schemas.microsoft.com/office/infopath/2007/PartnerControls"/>
    </mb88723863e1404388ba3733387d48df>
    <Update_x0020_Parent_x0020_Child_x0020_Relation_x0028_1_x0029_1 xmlns="b3bc04a5-d503-43b1-b98c-a8cf663329d9">
      <Url xsi:nil="true"/>
      <Description xsi:nil="true"/>
    </Update_x0020_Parent_x0020_Child_x0020_Relation_x0028_1_x0029_1>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G01KC-1-21721</GenericText2>
    <_dlc_DocId xmlns="230e9df3-be65-4c73-a93b-d1236ebd677e">G01KC-99682991-22025</_dlc_DocId>
    <_dlc_DocIdUrl xmlns="230e9df3-be65-4c73-a93b-d1236ebd677e">
      <Url>https://microsoft.sharepoint.com/sites/Infopedia_G01KC/_layouts/15/DocIdRedir.aspx?ID=G01KC-99682991-22025</Url>
      <Description>G01KC-99682991-22025</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6" ma:contentTypeDescription="A document content type used by Infopedia." ma:contentTypeScope="" ma:versionID="18880be79a3feb740759fc36b95f249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9e264b23a33ce4f699136c49cce06ad6"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154450-606E-4B96-BF32-1F954D2A6DE9}">
  <ds:schemaRefs>
    <ds:schemaRef ds:uri="http://schemas.microsoft.com/sharepoint/events"/>
  </ds:schemaRefs>
</ds:datastoreItem>
</file>

<file path=customXml/itemProps2.xml><?xml version="1.0" encoding="utf-8"?>
<ds:datastoreItem xmlns:ds="http://schemas.openxmlformats.org/officeDocument/2006/customXml" ds:itemID="{BD0A1E99-89B9-4F09-A0DB-7A0C56F0CC84}">
  <ds:schemaRefs>
    <ds:schemaRef ds:uri="Microsoft.SharePoint.Taxonomy.ContentTypeSync"/>
  </ds:schemaRefs>
</ds:datastoreItem>
</file>

<file path=customXml/itemProps3.xml><?xml version="1.0" encoding="utf-8"?>
<ds:datastoreItem xmlns:ds="http://schemas.openxmlformats.org/officeDocument/2006/customXml" ds:itemID="{F990F116-B58F-4255-B05B-DA3808E0E5C6}">
  <ds:schemaRefs>
    <ds:schemaRef ds:uri="2478d1b8-79bf-461f-b8e8-704d21601f1a"/>
    <ds:schemaRef ds:uri="http://schemas.microsoft.com/office/infopath/2007/PartnerControls"/>
    <ds:schemaRef ds:uri="http://schemas.microsoft.com/office/2006/metadata/properties"/>
    <ds:schemaRef ds:uri="http://purl.org/dc/terms/"/>
    <ds:schemaRef ds:uri="b3bc04a5-d503-43b1-b98c-a8cf663329d9"/>
    <ds:schemaRef ds:uri="http://schemas.microsoft.com/office/2006/documentManagement/types"/>
    <ds:schemaRef ds:uri="http://schemas.openxmlformats.org/package/2006/metadata/core-properties"/>
    <ds:schemaRef ds:uri="230E9DF3-BE65-4C73-A93B-D1236EBD677E"/>
    <ds:schemaRef ds:uri="230e9df3-be65-4c73-a93b-d1236ebd677e"/>
    <ds:schemaRef ds:uri="http://purl.org/dc/elements/1.1/"/>
    <ds:schemaRef ds:uri="http://schemas.microsoft.com/sharepoint/v3"/>
    <ds:schemaRef ds:uri="http://www.w3.org/XML/1998/namespace"/>
    <ds:schemaRef ds:uri="http://purl.org/dc/dcmitype/"/>
  </ds:schemaRefs>
</ds:datastoreItem>
</file>

<file path=customXml/itemProps4.xml><?xml version="1.0" encoding="utf-8"?>
<ds:datastoreItem xmlns:ds="http://schemas.openxmlformats.org/officeDocument/2006/customXml" ds:itemID="{68261EC9-6BA1-47F4-AF93-B83588218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Microsoft_Connect_2016_KeynotesAndBreakouts_SlideTemplate_101416 1</Template>
  <TotalTime>9109</TotalTime>
  <Words>2012</Words>
  <Application>Microsoft Office PowerPoint</Application>
  <PresentationFormat>Custom</PresentationFormat>
  <Paragraphs>328</Paragraphs>
  <Slides>27</Slides>
  <Notes>17</Notes>
  <HiddenSlides>0</HiddenSlides>
  <MMClips>1</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27</vt:i4>
      </vt:variant>
    </vt:vector>
  </HeadingPairs>
  <TitlesOfParts>
    <vt:vector size="43" baseType="lpstr">
      <vt:lpstr>ＭＳ Ｐゴシック</vt:lpstr>
      <vt:lpstr>Arial</vt:lpstr>
      <vt:lpstr>Bodoni MT</vt:lpstr>
      <vt:lpstr>Bodoni Std Bold Italic</vt:lpstr>
      <vt:lpstr>Calibri</vt:lpstr>
      <vt:lpstr>Consolas</vt:lpstr>
      <vt:lpstr>Segoe UI</vt:lpstr>
      <vt:lpstr>Segoe UI Light</vt:lpstr>
      <vt:lpstr>Segoe UI Semibold</vt:lpstr>
      <vt:lpstr>Segoe UI Semilight</vt:lpstr>
      <vt:lpstr>Symbol</vt:lpstr>
      <vt:lpstr>Wingdings</vt:lpstr>
      <vt:lpstr>Connect_2016_Template_Light</vt:lpstr>
      <vt:lpstr>Connect_2016_Template_Dark</vt:lpstr>
      <vt:lpstr>Template (March 2016)</vt:lpstr>
      <vt:lpstr>Visual Studio Enterprise</vt:lpstr>
      <vt:lpstr>DevOps – Les déploiements continus avec Microsoft VSTS</vt:lpstr>
      <vt:lpstr>Speakers</vt:lpstr>
      <vt:lpstr>Speakers</vt:lpstr>
      <vt:lpstr>PowerPoint Presentation</vt:lpstr>
      <vt:lpstr>Introduction</vt:lpstr>
      <vt:lpstr>Pourquoi le DevOps?</vt:lpstr>
      <vt:lpstr>D’où venons-nous?</vt:lpstr>
      <vt:lpstr>Qu’es-ce que le DevOps?</vt:lpstr>
      <vt:lpstr>Un cycle de vie convergé</vt:lpstr>
      <vt:lpstr>PowerPoint Presentation</vt:lpstr>
      <vt:lpstr>Les 7 habitudes du DevOps</vt:lpstr>
      <vt:lpstr>Pratiques de DevOps</vt:lpstr>
      <vt:lpstr>DevOps checkList : Culture</vt:lpstr>
      <vt:lpstr>DevOps checkList : Developpement</vt:lpstr>
      <vt:lpstr>DevOps checkList : Testing</vt:lpstr>
      <vt:lpstr>DevOps checkList : Release</vt:lpstr>
      <vt:lpstr>DevOps checkList : Monitoring</vt:lpstr>
      <vt:lpstr>DevOps checkList : Management</vt:lpstr>
      <vt:lpstr>Pensez différement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Journey to DevOps Deck</dc:title>
  <dc:subject>&lt;Speech title here&gt;</dc:subject>
  <dc:creator>Michael Koester</dc:creator>
  <cp:keywords/>
  <dc:description>Template: Mindseye
Formatting: 
Audience Type:</dc:description>
  <cp:lastModifiedBy>Adrien Clerbois</cp:lastModifiedBy>
  <cp:revision>1489</cp:revision>
  <dcterms:created xsi:type="dcterms:W3CDTF">2016-11-02T10:32:26Z</dcterms:created>
  <dcterms:modified xsi:type="dcterms:W3CDTF">2017-05-07T12:56:51Z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Region">
    <vt:lpwstr/>
  </property>
  <property fmtid="{D5CDD505-2E9C-101B-9397-08002B2CF9AE}" pid="15" name="Confidentiality">
    <vt:lpwstr>14;#customer ready|8986c41d-21c5-4f8f-8a12-ea4625b46858</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Audiences">
    <vt:lpwstr/>
  </property>
  <property fmtid="{D5CDD505-2E9C-101B-9397-08002B2CF9AE}" pid="28" name="_dlc_policyId">
    <vt:lpwstr/>
  </property>
  <property fmtid="{D5CDD505-2E9C-101B-9397-08002B2CF9AE}" pid="29" name="ItemRetentionFormula">
    <vt:lpwstr/>
  </property>
  <property fmtid="{D5CDD505-2E9C-101B-9397-08002B2CF9AE}" pid="30" name="_dlc_DocIdItemGuid">
    <vt:lpwstr>f4b7fffd-5d23-4ea5-8f26-b1edfaf835f4</vt:lpwstr>
  </property>
  <property fmtid="{D5CDD505-2E9C-101B-9397-08002B2CF9AE}" pid="31" name="of67e5d4b76f4a9db8769983fda9cec0">
    <vt:lpwstr/>
  </property>
  <property fmtid="{D5CDD505-2E9C-101B-9397-08002B2CF9AE}" pid="32" name="NewsType">
    <vt:lpwstr/>
  </property>
  <property fmtid="{D5CDD505-2E9C-101B-9397-08002B2CF9AE}" pid="33" name="ItemType">
    <vt:lpwstr>16;#customer presentations|18e9ae94-e321-4eea-82d2-ad5b2f470f3c</vt:lpwstr>
  </property>
  <property fmtid="{D5CDD505-2E9C-101B-9397-08002B2CF9AE}" pid="34" name="ga0c0bf70a6644469c61b3efa7025301">
    <vt:lpwstr/>
  </property>
  <property fmtid="{D5CDD505-2E9C-101B-9397-08002B2CF9AE}" pid="35" name="MSProducts">
    <vt:lpwstr/>
  </property>
  <property fmtid="{D5CDD505-2E9C-101B-9397-08002B2CF9AE}" pid="36" name="ExperienceContentType">
    <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Languages">
    <vt:lpwstr/>
  </property>
  <property fmtid="{D5CDD505-2E9C-101B-9397-08002B2CF9AE}" pid="40" name="e8080b0481964c759b2c36ae49591b31">
    <vt:lpwstr/>
  </property>
  <property fmtid="{D5CDD505-2E9C-101B-9397-08002B2CF9AE}" pid="41" name="TechnicalLevel">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NewsSource">
    <vt:lpwstr/>
  </property>
  <property fmtid="{D5CDD505-2E9C-101B-9397-08002B2CF9AE}" pid="46" name="SMSGTags">
    <vt:lpwstr/>
  </property>
  <property fmtid="{D5CDD505-2E9C-101B-9397-08002B2CF9AE}" pid="47" name="MSPhysicalGeography">
    <vt:lpwstr/>
  </property>
  <property fmtid="{D5CDD505-2E9C-101B-9397-08002B2CF9AE}" pid="48" name="EnterpriseDomainTags">
    <vt:lpwstr/>
  </property>
  <property fmtid="{D5CDD505-2E9C-101B-9397-08002B2CF9AE}" pid="49" name="j3562c58ee414e028925bc902cfc01a1">
    <vt:lpwstr/>
  </property>
  <property fmtid="{D5CDD505-2E9C-101B-9397-08002B2CF9AE}" pid="50" name="la4444b61d19467597d63190b69ac227">
    <vt:lpwstr/>
  </property>
  <property fmtid="{D5CDD505-2E9C-101B-9397-08002B2CF9AE}" pid="51" name="_docset_NoMedatataSyncRequired">
    <vt:lpwstr>False</vt:lpwstr>
  </property>
</Properties>
</file>